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82" r:id="rId5"/>
    <p:sldId id="257" r:id="rId6"/>
    <p:sldId id="258" r:id="rId7"/>
    <p:sldId id="259" r:id="rId8"/>
    <p:sldId id="264" r:id="rId9"/>
    <p:sldId id="265" r:id="rId10"/>
    <p:sldId id="267" r:id="rId11"/>
    <p:sldId id="275" r:id="rId12"/>
    <p:sldId id="268" r:id="rId13"/>
    <p:sldId id="270" r:id="rId14"/>
    <p:sldId id="271" r:id="rId15"/>
    <p:sldId id="272" r:id="rId16"/>
    <p:sldId id="273" r:id="rId17"/>
    <p:sldId id="281" r:id="rId18"/>
    <p:sldId id="276" r:id="rId19"/>
    <p:sldId id="277" r:id="rId20"/>
    <p:sldId id="278" r:id="rId21"/>
    <p:sldId id="279" r:id="rId22"/>
    <p:sldId id="28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text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text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6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9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4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128645" y="568960"/>
            <a:ext cx="626745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CA" altLang="en-US" sz="2400" b="1"/>
              <a:t>Being Reasonable About Climate Change</a:t>
            </a:r>
            <a:endParaRPr lang="en-CA" altLang="en-US" sz="2400" b="1"/>
          </a:p>
          <a:p>
            <a:r>
              <a:rPr lang="en-CA" altLang="en-US" sz="2400" b="1"/>
              <a:t>    Notes from a Curious Generalist</a:t>
            </a:r>
            <a:endParaRPr lang="en-CA" altLang="en-US" sz="24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6825" y="3537585"/>
            <a:ext cx="1930400" cy="193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55" y="1312545"/>
            <a:ext cx="4937760" cy="28155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83005" y="4648835"/>
            <a:ext cx="626745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CA" altLang="en-US" sz="2400" b="1"/>
              <a:t>Introducing highlights from an accidental blog with 3400 posts since 2015 on science-related issues.  Ron Clutz</a:t>
            </a:r>
            <a:endParaRPr lang="en-CA" altLang="en-US" sz="2400" b="1"/>
          </a:p>
        </p:txBody>
      </p:sp>
      <p:sp>
        <p:nvSpPr>
          <p:cNvPr id="7" name="Text Box 6"/>
          <p:cNvSpPr txBox="1"/>
          <p:nvPr/>
        </p:nvSpPr>
        <p:spPr>
          <a:xfrm>
            <a:off x="9081770" y="5594985"/>
            <a:ext cx="1853565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CA" altLang="en-US" sz="2400" b="1"/>
              <a:t>rclutz.com</a:t>
            </a:r>
            <a:endParaRPr lang="en-CA" altLang="en-US" sz="2400" b="1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44240" y="5914390"/>
            <a:ext cx="8077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And Wildfires were worse in the past</a:t>
            </a:r>
            <a:r>
              <a:rPr lang="en-US" sz="2400" b="1">
                <a:sym typeface="+mn-ea"/>
              </a:rPr>
              <a:t>.</a:t>
            </a:r>
            <a:endParaRPr lang="en-US" sz="2400" b="1"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075055"/>
            <a:ext cx="6678930" cy="4708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44240" y="5914390"/>
            <a:ext cx="8077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But: Sea Level Rise is not accelerating.</a:t>
            </a:r>
            <a:endParaRPr lang="en-US" altLang="en-US" sz="2400" b="1"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2530" y="1074420"/>
            <a:ext cx="6791960" cy="4709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26715" y="5454015"/>
            <a:ext cx="8077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But: Arctic Ice has not declined since 2007.</a:t>
            </a:r>
            <a:endParaRPr lang="en-US" altLang="en-US" sz="2400" b="1"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" y="1332865"/>
            <a:ext cx="10652760" cy="3740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43380" y="5793105"/>
            <a:ext cx="86391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But all of these are within the range of past variability.</a:t>
            </a:r>
            <a:endParaRPr lang="en-US" alt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815" y="1247140"/>
            <a:ext cx="9044305" cy="4363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63240" y="5793740"/>
            <a:ext cx="77152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In fact our climate is remarkably stable, </a:t>
            </a:r>
            <a:br>
              <a:rPr lang="en-US" altLang="en-US" sz="2400" b="1">
                <a:sym typeface="+mn-ea"/>
              </a:rPr>
            </a:br>
            <a:r>
              <a:rPr lang="en-US" altLang="en-US" sz="2400" b="1">
                <a:sym typeface="+mn-ea"/>
              </a:rPr>
              <a:t> mildly warming after the LIttle Ice Age.</a:t>
            </a:r>
            <a:endParaRPr lang="en-US" altLang="en-US" sz="2400" b="1"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1271270"/>
            <a:ext cx="10652760" cy="4315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63240" y="5793740"/>
            <a:ext cx="77152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In fact our climate is remarkably stable, </a:t>
            </a:r>
            <a:br>
              <a:rPr lang="en-US" altLang="en-US" sz="2400" b="1">
                <a:sym typeface="+mn-ea"/>
              </a:rPr>
            </a:br>
            <a:r>
              <a:rPr lang="en-US" altLang="en-US" sz="2400" b="1">
                <a:sym typeface="+mn-ea"/>
              </a:rPr>
              <a:t> </a:t>
            </a:r>
            <a:r>
              <a:rPr lang="en-CA" altLang="en-US" sz="2400" b="1">
                <a:sym typeface="+mn-ea"/>
              </a:rPr>
              <a:t>compared to seasonal variances.</a:t>
            </a:r>
            <a:endParaRPr lang="en-CA" alt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0" y="1093470"/>
            <a:ext cx="6718935" cy="4660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3: Government Can Stop Climate Change.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63240" y="5793740"/>
            <a:ext cx="77152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In fact our climate is remarkably stable, </a:t>
            </a:r>
            <a:br>
              <a:rPr lang="en-US" altLang="en-US" sz="2400" b="1">
                <a:sym typeface="+mn-ea"/>
              </a:rPr>
            </a:br>
            <a:endParaRPr lang="en-US" alt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9995" y="1248410"/>
            <a:ext cx="6574155" cy="51225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3: Government Can Stop Climate Change.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71015" y="5793740"/>
            <a:ext cx="8650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Billions have been spent to little effect or accountability </a:t>
            </a:r>
            <a:br>
              <a:rPr lang="en-US" altLang="en-US" sz="2400" b="1">
                <a:sym typeface="+mn-ea"/>
              </a:rPr>
            </a:br>
            <a:endParaRPr lang="en-US" altLang="en-US" sz="2400" b="1"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7325" y="1181735"/>
            <a:ext cx="6338570" cy="4347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3: Government Can Stop Climate Change.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3205" y="1202690"/>
            <a:ext cx="8650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 b="1">
                <a:sym typeface="+mn-ea"/>
              </a:rPr>
              <a:t>Global Analysis of Climate Policies </a:t>
            </a:r>
            <a:br>
              <a:rPr lang="en-US" altLang="en-US" sz="2400" b="1">
                <a:sym typeface="+mn-ea"/>
              </a:rPr>
            </a:br>
            <a:endParaRPr lang="en-US" alt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160" y="1553210"/>
            <a:ext cx="7240270" cy="375094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98295" y="5725160"/>
            <a:ext cx="8996045" cy="629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ym typeface="+mn-ea"/>
              </a:rPr>
              <a:t>96% of the effort and trillions of $$$ were spent to no avail.</a:t>
            </a:r>
            <a:br>
              <a:rPr lang="en-US" altLang="en-US" sz="2400" b="1">
                <a:sym typeface="+mn-ea"/>
              </a:rPr>
            </a:br>
            <a:endParaRPr lang="en-US" altLang="en-US" sz="24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3: Government Can Stop Climate Change.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19580" y="5934075"/>
            <a:ext cx="8996045" cy="629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ym typeface="+mn-ea"/>
              </a:rPr>
              <a:t>Most of world population has other priority concerns.</a:t>
            </a:r>
            <a:br>
              <a:rPr lang="en-US" altLang="en-US" sz="2400" b="1">
                <a:sym typeface="+mn-ea"/>
              </a:rPr>
            </a:br>
            <a:endParaRPr lang="en-US" altLang="en-US" sz="2400" b="1"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1075" y="835660"/>
            <a:ext cx="6748145" cy="5009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0" y="1144270"/>
            <a:ext cx="7639050" cy="54698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128645" y="568960"/>
            <a:ext cx="626745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/>
              <a:t>Climate Change is a three-legged stool. </a:t>
            </a:r>
            <a:br>
              <a:rPr lang="en-US" sz="2400" b="1"/>
            </a:br>
            <a:r>
              <a:rPr lang="en-US" sz="2400" b="1"/>
              <a:t>The claim falls when any premise fails.</a:t>
            </a:r>
            <a:endParaRPr lang="en-US" sz="2400" b="1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3: Government Can Stop Climate Change.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19580" y="5934075"/>
            <a:ext cx="8996045" cy="629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ym typeface="+mn-ea"/>
              </a:rPr>
              <a:t>.</a:t>
            </a:r>
            <a:br>
              <a:rPr lang="en-US" altLang="en-US" sz="2400" b="1">
                <a:sym typeface="+mn-ea"/>
              </a:rPr>
            </a:br>
            <a:endParaRPr lang="en-US" alt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4485" y="1412240"/>
            <a:ext cx="5351780" cy="4743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0" y="1724025"/>
            <a:ext cx="6057900" cy="34099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52600" y="670560"/>
            <a:ext cx="8588375" cy="687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070610" y="748665"/>
            <a:ext cx="10599420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400" b="1"/>
              <a:t>Climate science, impacts and policies also appear as a house of cards</a:t>
            </a:r>
            <a:r>
              <a:rPr lang="en-US" altLang="en-US"/>
              <a:t>.</a:t>
            </a:r>
            <a:endParaRPr 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530" y="1316990"/>
            <a:ext cx="4837430" cy="40646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9055" y="417195"/>
            <a:ext cx="9137015" cy="973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400" b="1">
                <a:solidFill>
                  <a:schemeClr val="accent1"/>
                </a:solidFill>
              </a:rPr>
              <a:t>Supposition 1: Humans make the climate warmer.</a:t>
            </a:r>
            <a:endParaRPr lang="en-US" altLang="en-US" sz="2400" b="1">
              <a:solidFill>
                <a:schemeClr val="accent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627630" y="5601970"/>
            <a:ext cx="7212330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/>
              <a:t>But estimates vary widely and are declining.</a:t>
            </a:r>
            <a:endParaRPr lang="en-US" sz="2400" b="1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1: Humans make the climate warmer.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218565"/>
            <a:ext cx="6029325" cy="46755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25245" y="6136005"/>
            <a:ext cx="9827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But observed warming is much lower than Climate Models show.</a:t>
            </a:r>
            <a:endParaRPr lang="en-US" sz="24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1: Humans make the climate warmer.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53870" y="6069965"/>
            <a:ext cx="9266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But Climate Models improve when GHG sensitivity is removed.</a:t>
            </a:r>
            <a:endParaRPr 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0390" y="1063625"/>
            <a:ext cx="5951855" cy="4596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1: Humans make the climate warmer.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26260" y="5993130"/>
            <a:ext cx="101568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But Temperature correlates poorly with FF consumption.</a:t>
            </a:r>
            <a:endParaRPr lang="en-US" sz="2400" b="1"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7760" y="1332865"/>
            <a:ext cx="6753225" cy="4324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898015" y="1245235"/>
            <a:ext cx="6998335" cy="4896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/>
              <a:t>The media has increasingly filled its time and pages with reports of “multiple lines of evidence” proving CAGW.  Typically these consisted of :</a:t>
            </a:r>
            <a:endParaRPr lang="en-US" altLang="en-US"/>
          </a:p>
          <a:p>
            <a:endParaRPr lang="en-US" altLang="en-US"/>
          </a:p>
          <a:p>
            <a:r>
              <a:rPr lang="en-US" altLang="en-US" b="1"/>
              <a:t>Global temperature rise</a:t>
            </a:r>
            <a:endParaRPr lang="en-US" altLang="en-US" b="1"/>
          </a:p>
          <a:p>
            <a:r>
              <a:rPr lang="en-US" altLang="en-US" b="1"/>
              <a:t>Warming oceans</a:t>
            </a:r>
            <a:endParaRPr lang="en-US" altLang="en-US" b="1"/>
          </a:p>
          <a:p>
            <a:r>
              <a:rPr lang="en-US" altLang="en-US" b="1"/>
              <a:t>Shrinking ice sheets</a:t>
            </a:r>
            <a:endParaRPr lang="en-US" altLang="en-US" b="1"/>
          </a:p>
          <a:p>
            <a:r>
              <a:rPr lang="en-US" altLang="en-US" b="1"/>
              <a:t>Glacial retreat</a:t>
            </a:r>
            <a:endParaRPr lang="en-US" altLang="en-US" b="1"/>
          </a:p>
          <a:p>
            <a:r>
              <a:rPr lang="en-US" altLang="en-US" b="1"/>
              <a:t>Decreased snow cover</a:t>
            </a:r>
            <a:endParaRPr lang="en-US" altLang="en-US" b="1"/>
          </a:p>
          <a:p>
            <a:r>
              <a:rPr lang="en-US" altLang="en-US" b="1"/>
              <a:t>Sea level rise</a:t>
            </a:r>
            <a:endParaRPr lang="en-US" altLang="en-US" b="1"/>
          </a:p>
          <a:p>
            <a:r>
              <a:rPr lang="en-US" altLang="en-US" b="1"/>
              <a:t>Declining Arctic sea ice</a:t>
            </a:r>
            <a:endParaRPr lang="en-US" altLang="en-US" b="1"/>
          </a:p>
          <a:p>
            <a:r>
              <a:rPr lang="en-US" altLang="en-US" b="1"/>
              <a:t>Extreme events</a:t>
            </a:r>
            <a:endParaRPr lang="en-US" altLang="en-US" b="1"/>
          </a:p>
          <a:p>
            <a:r>
              <a:rPr lang="en-US" altLang="en-US" b="1"/>
              <a:t>Ocean acidification</a:t>
            </a:r>
            <a:endParaRPr lang="en-US" altLang="en-US" b="1"/>
          </a:p>
          <a:p>
            <a:endParaRPr lang="en-US" altLang="en-US"/>
          </a:p>
          <a:p>
            <a:r>
              <a:rPr lang="en-US" altLang="en-US"/>
              <a:t>However, all of these are equivocal, involving signal and noise issues.  Note that Global warming is the basis for all the other claimed extremes. </a:t>
            </a:r>
            <a:r>
              <a:rPr lang="en-US" altLang="en-US">
                <a:sym typeface="+mn-ea"/>
              </a:rPr>
              <a:t>And in any case, the fact of any changes does not in itself prove human causation.  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40815" y="492760"/>
            <a:ext cx="8198485" cy="840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 b="1">
                <a:solidFill>
                  <a:schemeClr val="accent1"/>
                </a:solidFill>
                <a:sym typeface="+mn-ea"/>
              </a:rPr>
              <a:t>Supposition  2: The Warming is Dangerous</a:t>
            </a:r>
            <a:endParaRPr lang="en-US" altLang="en-US" sz="24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28900" y="5914390"/>
            <a:ext cx="8077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ym typeface="+mn-ea"/>
              </a:rPr>
              <a:t>But Storms are not more extreme today.</a:t>
            </a:r>
            <a:endParaRPr lang="en-US" sz="2400" b="1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1130300"/>
            <a:ext cx="8548370" cy="4784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2492</Words>
  <Application>WPS Presentation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Presentation</dc:title>
  <dc:creator>rclut</dc:creator>
  <cp:lastModifiedBy>Ron Clutz</cp:lastModifiedBy>
  <cp:revision>10</cp:revision>
  <dcterms:created xsi:type="dcterms:W3CDTF">2026-06-06T21:13:00Z</dcterms:created>
  <dcterms:modified xsi:type="dcterms:W3CDTF">2026-07-14T11:27:01Z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1033-12.1.0.26880</vt:lpwstr>
  </property>
  <property fmtid="{D5CDD505-2E9C-101B-9397-08002B2CF9AE}" pid="3" name="ICV">
    <vt:lpwstr>B00F9AE386CB478382BA31B9FF6952AE_11</vt:lpwstr>
  </property>
</Properties>
</file>