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7" r:id="rId5"/>
    <p:sldId id="258" r:id="rId6"/>
    <p:sldId id="260" r:id="rId7"/>
    <p:sldId id="259"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en-US" dirty="0"/>
              <a:t>Click to edit Master title style</a:t>
            </a:r>
            <a:endParaRPr lang="en-US" dirty="0"/>
          </a:p>
        </p:txBody>
      </p:sp>
      <p:sp>
        <p:nvSpPr>
          <p:cNvPr id="3" name="Subtitle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6" name="Date Placeholder 15"/>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17" name="Footer Placeholder 16"/>
          <p:cNvSpPr>
            <a:spLocks noGrp="1"/>
          </p:cNvSpPr>
          <p:nvPr>
            <p:ph type="ftr" sz="quarter" idx="11"/>
            <p:custDataLst>
              <p:tags r:id="rId5"/>
            </p:custDataLst>
          </p:nvPr>
        </p:nvSpPr>
        <p:spPr/>
        <p:txBody>
          <a:bodyPr/>
          <a:lstStyle/>
          <a:p>
            <a:endParaRPr lang="en-US" dirty="0"/>
          </a:p>
        </p:txBody>
      </p:sp>
      <p:sp>
        <p:nvSpPr>
          <p:cNvPr id="18" name="Slide Number Placeholder 17"/>
          <p:cNvSpPr>
            <a:spLocks noGrp="1"/>
          </p:cNvSpPr>
          <p:nvPr>
            <p:ph type="sldNum" sz="quarter" idx="12"/>
            <p:custDataLst>
              <p:tags r:id="rId6"/>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7" name="Content Placeholder 6"/>
          <p:cNvSpPr>
            <a:spLocks noGrp="1"/>
          </p:cNvSpPr>
          <p:nvPr>
            <p:ph sz="quarter" idx="13"/>
            <p:custDataLst>
              <p:tags r:id="rId5"/>
            </p:custDataLst>
          </p:nvPr>
        </p:nvSpPr>
        <p:spPr>
          <a:xfrm>
            <a:off x="608400" y="774000"/>
            <a:ext cx="10972800" cy="548280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2" name="Title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en-US" smtClean="0"/>
              <a:t>Click to edit title</a:t>
            </a:r>
            <a:endParaRPr lang="en-US"/>
          </a:p>
        </p:txBody>
      </p:sp>
      <p:sp>
        <p:nvSpPr>
          <p:cNvPr id="7" name="Text Placeholder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en-US" dirty="0"/>
              <a:t>Click to edit Master text styles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en-US" dirty="0"/>
              <a:t>Click to edit Master title style</a:t>
            </a:r>
            <a:endParaRPr lang="en-US" dirty="0"/>
          </a:p>
        </p:txBody>
      </p:sp>
      <p:sp>
        <p:nvSpPr>
          <p:cNvPr id="3" name="Subtitle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6" name="Date Placeholder 15"/>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17" name="Footer Placeholder 16"/>
          <p:cNvSpPr>
            <a:spLocks noGrp="1"/>
          </p:cNvSpPr>
          <p:nvPr>
            <p:ph type="ftr" sz="quarter" idx="11"/>
            <p:custDataLst>
              <p:tags r:id="rId5"/>
            </p:custDataLst>
          </p:nvPr>
        </p:nvSpPr>
        <p:spPr/>
        <p:txBody>
          <a:bodyPr/>
          <a:lstStyle/>
          <a:p>
            <a:endParaRPr lang="en-US" dirty="0"/>
          </a:p>
        </p:txBody>
      </p:sp>
      <p:sp>
        <p:nvSpPr>
          <p:cNvPr id="18" name="Slide Number Placeholder 17"/>
          <p:cNvSpPr>
            <a:spLocks noGrp="1"/>
          </p:cNvSpPr>
          <p:nvPr>
            <p:ph type="sldNum" sz="quarter" idx="12"/>
            <p:custDataLst>
              <p:tags r:id="rId6"/>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en-US" dirty="0"/>
              <a:t>Click to edit title</a:t>
            </a:r>
            <a:endParaRPr lang="en-US" dirty="0"/>
          </a:p>
        </p:txBody>
      </p:sp>
      <p:sp>
        <p:nvSpPr>
          <p:cNvPr id="3" name="Text Placeholder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custDataLst>
              <p:tags r:id="rId5"/>
            </p:custDataLst>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Text Placeholder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4" name="Content Placeholder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text</a:t>
            </a:r>
            <a:endParaRPr lang="en-US"/>
          </a:p>
        </p:txBody>
      </p:sp>
      <p:sp>
        <p:nvSpPr>
          <p:cNvPr id="6" name="Content Placeholder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custDataLst>
              <p:tags r:id="rId7"/>
            </p:custDataLst>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custDataLst>
              <p:tags r:id="rId8"/>
            </p:custDataLst>
          </p:nvPr>
        </p:nvSpPr>
        <p:spPr/>
        <p:txBody>
          <a:bodyPr/>
          <a:lstStyle/>
          <a:p>
            <a:endParaRPr lang="en-US"/>
          </a:p>
        </p:txBody>
      </p:sp>
      <p:sp>
        <p:nvSpPr>
          <p:cNvPr id="9" name="Slide Number Placeholder 8"/>
          <p:cNvSpPr>
            <a:spLocks noGrp="1"/>
          </p:cNvSpPr>
          <p:nvPr>
            <p:ph type="sldNum" sz="quarter" idx="12"/>
            <p:custDataLst>
              <p:tags r:id="rId9"/>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Date Placeholder 2"/>
          <p:cNvSpPr>
            <a:spLocks noGrp="1"/>
          </p:cNvSpPr>
          <p:nvPr>
            <p:ph type="dt" sz="half" idx="10"/>
            <p:custDataLst>
              <p:tags r:id="rId3"/>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4"/>
            </p:custDataLst>
          </p:nvPr>
        </p:nvSpPr>
        <p:spPr/>
        <p:txBody>
          <a:bodyPr/>
          <a:lstStyle/>
          <a:p>
            <a:endParaRPr lang="en-US"/>
          </a:p>
        </p:txBody>
      </p:sp>
      <p:sp>
        <p:nvSpPr>
          <p:cNvPr id="5" name="Slide Number Placeholder 4"/>
          <p:cNvSpPr>
            <a:spLocks noGrp="1"/>
          </p:cNvSpPr>
          <p:nvPr>
            <p:ph type="sldNum" sz="quarter" idx="12"/>
            <p:custDataLst>
              <p:tags r:id="rId5"/>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custDataLst>
              <p:tags r:id="rId3"/>
            </p:custDataLst>
          </p:nvPr>
        </p:nvSpPr>
        <p:spPr/>
        <p:txBody>
          <a:bodyPr/>
          <a:lstStyle/>
          <a:p>
            <a:endParaRPr lang="en-US"/>
          </a:p>
        </p:txBody>
      </p:sp>
      <p:sp>
        <p:nvSpPr>
          <p:cNvPr id="4" name="Slide Number Placeholder 3"/>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en-US"/>
          </a:p>
        </p:txBody>
      </p:sp>
      <p:sp>
        <p:nvSpPr>
          <p:cNvPr id="4" name="Text Placeholder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en-US" smtClean="0"/>
              <a:t>Click to edit Master text styles</a:t>
            </a:r>
            <a:endParaRPr lang="en-US"/>
          </a:p>
        </p:txBody>
      </p:sp>
      <p:sp>
        <p:nvSpPr>
          <p:cNvPr id="5" name="Date Placeholder 4"/>
          <p:cNvSpPr>
            <a:spLocks noGrp="1"/>
          </p:cNvSpPr>
          <p:nvPr>
            <p:ph type="dt" sz="half" idx="10"/>
            <p:custDataLst>
              <p:tags r:id="rId4"/>
            </p:custDataLst>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FABC47A4-756D-490B-A52F-7D9E2C9FC05F}" type="slidenum">
              <a:rPr lang="en-US" smtClean="0"/>
            </a:fld>
            <a:endParaRPr lang="en-US"/>
          </a:p>
        </p:txBody>
      </p:sp>
      <p:sp>
        <p:nvSpPr>
          <p:cNvPr id="9" name="Title 8"/>
          <p:cNvSpPr>
            <a:spLocks noGrp="1"/>
          </p:cNvSpPr>
          <p:nvPr>
            <p:ph type="title"/>
            <p:custDataLst>
              <p:tags r:id="rId7"/>
            </p:custDataLst>
          </p:nvPr>
        </p:nvSpPr>
        <p:spPr/>
        <p:txBody>
          <a:bodyPr/>
          <a:p>
            <a:r>
              <a:rPr lang="en-US"/>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en-US" smtClean="0"/>
              <a:t>Click to edit title</a:t>
            </a:r>
            <a:endParaRPr lang="en-US"/>
          </a:p>
        </p:txBody>
      </p:sp>
      <p:sp>
        <p:nvSpPr>
          <p:cNvPr id="3" name="Vertical Text Placeholder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7" name="Content Placeholder 6"/>
          <p:cNvSpPr>
            <a:spLocks noGrp="1"/>
          </p:cNvSpPr>
          <p:nvPr>
            <p:ph sz="quarter" idx="13"/>
            <p:custDataLst>
              <p:tags r:id="rId5"/>
            </p:custDataLst>
          </p:nvPr>
        </p:nvSpPr>
        <p:spPr>
          <a:xfrm>
            <a:off x="608400" y="774000"/>
            <a:ext cx="10972800" cy="548280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
        <p:nvSpPr>
          <p:cNvPr id="2" name="Title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en-US" smtClean="0"/>
              <a:t>Click to edit title</a:t>
            </a:r>
            <a:endParaRPr lang="en-US"/>
          </a:p>
        </p:txBody>
      </p:sp>
      <p:sp>
        <p:nvSpPr>
          <p:cNvPr id="7" name="Text Placeholder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en-US" dirty="0"/>
              <a:t>Click to edit Master text styles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en-US" dirty="0"/>
              <a:t>Click to edit title</a:t>
            </a:r>
            <a:endParaRPr lang="en-US" dirty="0"/>
          </a:p>
        </p:txBody>
      </p:sp>
      <p:sp>
        <p:nvSpPr>
          <p:cNvPr id="3" name="Text Placeholder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Content Placeholder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custDataLst>
              <p:tags r:id="rId5"/>
            </p:custDataLst>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Text Placeholder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4" name="Content Placeholder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text</a:t>
            </a:r>
            <a:endParaRPr lang="en-US"/>
          </a:p>
        </p:txBody>
      </p:sp>
      <p:sp>
        <p:nvSpPr>
          <p:cNvPr id="6" name="Content Placeholder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custDataLst>
              <p:tags r:id="rId7"/>
            </p:custDataLst>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custDataLst>
              <p:tags r:id="rId8"/>
            </p:custDataLst>
          </p:nvPr>
        </p:nvSpPr>
        <p:spPr/>
        <p:txBody>
          <a:bodyPr/>
          <a:lstStyle/>
          <a:p>
            <a:endParaRPr lang="en-US"/>
          </a:p>
        </p:txBody>
      </p:sp>
      <p:sp>
        <p:nvSpPr>
          <p:cNvPr id="9" name="Slide Number Placeholder 8"/>
          <p:cNvSpPr>
            <a:spLocks noGrp="1"/>
          </p:cNvSpPr>
          <p:nvPr>
            <p:ph type="sldNum" sz="quarter" idx="12"/>
            <p:custDataLst>
              <p:tags r:id="rId9"/>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en-US" smtClean="0"/>
              <a:t>Click to edit Master title style</a:t>
            </a:r>
            <a:endParaRPr lang="en-US"/>
          </a:p>
        </p:txBody>
      </p:sp>
      <p:sp>
        <p:nvSpPr>
          <p:cNvPr id="3" name="Date Placeholder 2"/>
          <p:cNvSpPr>
            <a:spLocks noGrp="1"/>
          </p:cNvSpPr>
          <p:nvPr>
            <p:ph type="dt" sz="half" idx="10"/>
            <p:custDataLst>
              <p:tags r:id="rId3"/>
            </p:custDataLst>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custDataLst>
              <p:tags r:id="rId4"/>
            </p:custDataLst>
          </p:nvPr>
        </p:nvSpPr>
        <p:spPr/>
        <p:txBody>
          <a:bodyPr/>
          <a:lstStyle/>
          <a:p>
            <a:endParaRPr lang="en-US"/>
          </a:p>
        </p:txBody>
      </p:sp>
      <p:sp>
        <p:nvSpPr>
          <p:cNvPr id="5" name="Slide Number Placeholder 4"/>
          <p:cNvSpPr>
            <a:spLocks noGrp="1"/>
          </p:cNvSpPr>
          <p:nvPr>
            <p:ph type="sldNum" sz="quarter" idx="12"/>
            <p:custDataLst>
              <p:tags r:id="rId5"/>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custDataLst>
              <p:tags r:id="rId3"/>
            </p:custDataLst>
          </p:nvPr>
        </p:nvSpPr>
        <p:spPr/>
        <p:txBody>
          <a:bodyPr/>
          <a:lstStyle/>
          <a:p>
            <a:endParaRPr lang="en-US"/>
          </a:p>
        </p:txBody>
      </p:sp>
      <p:sp>
        <p:nvSpPr>
          <p:cNvPr id="4" name="Slide Number Placeholder 3"/>
          <p:cNvSpPr>
            <a:spLocks noGrp="1"/>
          </p:cNvSpPr>
          <p:nvPr>
            <p:ph type="sldNum" sz="quarter" idx="12"/>
            <p:custDataLst>
              <p:tags r:id="rId4"/>
            </p:custDataLst>
          </p:nvPr>
        </p:nvSpPr>
        <p:spPr/>
        <p:txBody>
          <a:bodyPr/>
          <a:lstStyle/>
          <a:p>
            <a:fld id="{49AE70B2-8BF9-45C0-BB95-33D1B9D3A85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en-US"/>
          </a:p>
        </p:txBody>
      </p:sp>
      <p:sp>
        <p:nvSpPr>
          <p:cNvPr id="4" name="Text Placeholder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en-US" smtClean="0"/>
              <a:t>Click to edit Master text styles</a:t>
            </a:r>
            <a:endParaRPr lang="en-US"/>
          </a:p>
        </p:txBody>
      </p:sp>
      <p:sp>
        <p:nvSpPr>
          <p:cNvPr id="5" name="Date Placeholder 4"/>
          <p:cNvSpPr>
            <a:spLocks noGrp="1"/>
          </p:cNvSpPr>
          <p:nvPr>
            <p:ph type="dt" sz="half" idx="10"/>
            <p:custDataLst>
              <p:tags r:id="rId4"/>
            </p:custDataLst>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FABC47A4-756D-490B-A52F-7D9E2C9FC05F}" type="slidenum">
              <a:rPr lang="en-US" smtClean="0"/>
            </a:fld>
            <a:endParaRPr lang="en-US"/>
          </a:p>
        </p:txBody>
      </p:sp>
      <p:sp>
        <p:nvSpPr>
          <p:cNvPr id="9" name="Title 8"/>
          <p:cNvSpPr>
            <a:spLocks noGrp="1"/>
          </p:cNvSpPr>
          <p:nvPr>
            <p:ph type="title"/>
            <p:custDataLst>
              <p:tags r:id="rId7"/>
            </p:custDataLst>
          </p:nvPr>
        </p:nvSpPr>
        <p:spPr/>
        <p:txBody>
          <a:bodyPr/>
          <a:p>
            <a:r>
              <a:rPr lang="en-US"/>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en-US" smtClean="0"/>
              <a:t>Click to edit title</a:t>
            </a:r>
            <a:endParaRPr lang="en-US"/>
          </a:p>
        </p:txBody>
      </p:sp>
      <p:sp>
        <p:nvSpPr>
          <p:cNvPr id="3" name="Vertical Text Placeholder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custDataLst>
              <p:tags r:id="rId4"/>
            </p:custDataLst>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49AE70B2-8BF9-45C0-BB95-33D1B9D3A85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en-US" dirty="0"/>
              <a:t>Click to edit Master title style</a:t>
            </a:r>
            <a:endParaRPr lang="en-US" dirty="0"/>
          </a:p>
        </p:txBody>
      </p:sp>
      <p:sp>
        <p:nvSpPr>
          <p:cNvPr id="3" name="Text Placeholder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en-US" smtClean="0"/>
            </a:fld>
            <a:endParaRPr lang="en-US"/>
          </a:p>
        </p:txBody>
      </p:sp>
      <p:sp>
        <p:nvSpPr>
          <p:cNvPr id="5" name="Footer Placeholder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en-US" smtClean="0"/>
            </a:fld>
            <a:endParaRPr 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en-US" dirty="0"/>
              <a:t>Click to edit Master title style</a:t>
            </a:r>
            <a:endParaRPr lang="en-US" dirty="0"/>
          </a:p>
        </p:txBody>
      </p:sp>
      <p:sp>
        <p:nvSpPr>
          <p:cNvPr id="3" name="Text Placeholder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en-US" smtClean="0"/>
            </a:fld>
            <a:endParaRPr lang="en-US"/>
          </a:p>
        </p:txBody>
      </p:sp>
      <p:sp>
        <p:nvSpPr>
          <p:cNvPr id="5" name="Footer Placeholder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en-US" smtClean="0"/>
            </a:fld>
            <a:endParaRPr 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6.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2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8.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9.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0.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3.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2150110" y="251460"/>
            <a:ext cx="8044180" cy="460375"/>
          </a:xfrm>
          <a:prstGeom prst="rect">
            <a:avLst/>
          </a:prstGeom>
          <a:noFill/>
        </p:spPr>
        <p:txBody>
          <a:bodyPr wrap="square" rtlCol="0" anchor="t">
            <a:spAutoFit/>
          </a:bodyPr>
          <a:p>
            <a:r>
              <a:rPr lang="en-US" sz="2400" b="1">
                <a:sym typeface="+mn-ea"/>
              </a:rPr>
              <a:t>GHG Warming Theory and the Tests It Fails</a:t>
            </a:r>
            <a:endParaRPr lang="en-US" sz="2400" b="1">
              <a:sym typeface="+mn-ea"/>
            </a:endParaRPr>
          </a:p>
        </p:txBody>
      </p:sp>
      <p:pic>
        <p:nvPicPr>
          <p:cNvPr id="7" name="Picture 6"/>
          <p:cNvPicPr>
            <a:picLocks noChangeAspect="1"/>
          </p:cNvPicPr>
          <p:nvPr/>
        </p:nvPicPr>
        <p:blipFill>
          <a:blip r:embed="rId1"/>
          <a:stretch>
            <a:fillRect/>
          </a:stretch>
        </p:blipFill>
        <p:spPr>
          <a:xfrm>
            <a:off x="3393440" y="854710"/>
            <a:ext cx="3908425" cy="3773805"/>
          </a:xfrm>
          <a:prstGeom prst="rect">
            <a:avLst/>
          </a:prstGeom>
        </p:spPr>
      </p:pic>
      <p:sp>
        <p:nvSpPr>
          <p:cNvPr id="8" name="Text Box 7"/>
          <p:cNvSpPr txBox="1"/>
          <p:nvPr/>
        </p:nvSpPr>
        <p:spPr>
          <a:xfrm>
            <a:off x="332740" y="4628515"/>
            <a:ext cx="11271885" cy="1180465"/>
          </a:xfrm>
          <a:prstGeom prst="rect">
            <a:avLst/>
          </a:prstGeom>
          <a:noFill/>
        </p:spPr>
        <p:txBody>
          <a:bodyPr wrap="square" rtlCol="0">
            <a:noAutofit/>
          </a:bodyPr>
          <a:p>
            <a:r>
              <a:rPr lang="en-US" altLang="en-US" sz="2000" b="1"/>
              <a:t>The hypothetical idea of an “(anthropogenically) enhanced GHE” (the “AGW”) and its supposed mechanism for (CO2-driven) global warming is “the raised ERL (Effective Radiating Level)” – referred to as Ze in the schematic   With the excess input of CO2, the ERL is pushed up, and, with that, the temperature at ALL ALTITUDE-SPECIFIC LEVELS of the Earth system</a:t>
            </a:r>
            <a:r>
              <a:rPr lang="en-US" altLang="en-US" sz="2000" b="1">
                <a:sym typeface="+mn-ea"/>
              </a:rPr>
              <a:t> is forced to do the same. being </a:t>
            </a:r>
            <a:r>
              <a:rPr lang="en-US" altLang="en-US" sz="2000" b="1"/>
              <a:t> directly connected via the so-called environmental lapse rate, i.e. the negative temperature profile rising up through the tropospheric column.</a:t>
            </a:r>
            <a:endParaRPr lang="en-US" altLang="en-US" sz="2000" b="1"/>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1242695" y="378460"/>
            <a:ext cx="9121775" cy="460375"/>
          </a:xfrm>
          <a:prstGeom prst="rect">
            <a:avLst/>
          </a:prstGeom>
          <a:noFill/>
        </p:spPr>
        <p:txBody>
          <a:bodyPr wrap="square" rtlCol="0" anchor="t">
            <a:spAutoFit/>
          </a:bodyPr>
          <a:p>
            <a:r>
              <a:rPr lang="en-US" altLang="en-US" sz="2400" b="1">
                <a:sym typeface="+mn-ea"/>
              </a:rPr>
              <a:t>Other Lines of Evidence Against GHG Warming Hypothesis</a:t>
            </a:r>
            <a:endParaRPr lang="en-US" altLang="en-US" sz="2400" b="1">
              <a:sym typeface="+mn-ea"/>
            </a:endParaRPr>
          </a:p>
        </p:txBody>
      </p:sp>
      <p:sp>
        <p:nvSpPr>
          <p:cNvPr id="8" name="Text Box 7"/>
          <p:cNvSpPr txBox="1"/>
          <p:nvPr/>
        </p:nvSpPr>
        <p:spPr>
          <a:xfrm>
            <a:off x="623570" y="951230"/>
            <a:ext cx="11348720" cy="1400810"/>
          </a:xfrm>
          <a:prstGeom prst="rect">
            <a:avLst/>
          </a:prstGeom>
          <a:noFill/>
        </p:spPr>
        <p:txBody>
          <a:bodyPr wrap="square" rtlCol="0">
            <a:noAutofit/>
          </a:bodyPr>
          <a:p>
            <a:r>
              <a:rPr lang="en-US" altLang="en-US" sz="2000" b="1"/>
              <a:t>4. </a:t>
            </a:r>
            <a:r>
              <a:rPr lang="en-CA" altLang="en-US" sz="2000" b="1"/>
              <a:t> </a:t>
            </a:r>
            <a:r>
              <a:rPr lang="en-US" altLang="en-US" sz="2000" b="1"/>
              <a:t>Finding from William Happer</a:t>
            </a:r>
            <a:r>
              <a:rPr lang="en-CA" altLang="en-US" sz="2000" b="1"/>
              <a:t> </a:t>
            </a:r>
            <a:r>
              <a:rPr lang="en-US" altLang="en-US" sz="2000" b="1"/>
              <a:t>that additional CO2 (from any and all sources) </a:t>
            </a:r>
            <a:br>
              <a:rPr lang="en-US" altLang="en-US" sz="2000" b="1"/>
            </a:br>
            <a:r>
              <a:rPr lang="en-CA" altLang="en-US" sz="2000" b="1"/>
              <a:t>              </a:t>
            </a:r>
            <a:r>
              <a:rPr lang="en-US" altLang="en-US" sz="2000" b="1"/>
              <a:t>shows negligible effect in the radiative profile of the atmosphere.</a:t>
            </a:r>
            <a:endParaRPr lang="en-US" altLang="en-US" sz="2000" b="1"/>
          </a:p>
        </p:txBody>
      </p:sp>
      <p:sp>
        <p:nvSpPr>
          <p:cNvPr id="4" name="Text Box 3"/>
          <p:cNvSpPr txBox="1"/>
          <p:nvPr/>
        </p:nvSpPr>
        <p:spPr>
          <a:xfrm>
            <a:off x="746760" y="5271135"/>
            <a:ext cx="10344150" cy="1511935"/>
          </a:xfrm>
          <a:prstGeom prst="rect">
            <a:avLst/>
          </a:prstGeom>
          <a:noFill/>
        </p:spPr>
        <p:txBody>
          <a:bodyPr wrap="square" rtlCol="0">
            <a:noAutofit/>
          </a:bodyPr>
          <a:p>
            <a:r>
              <a:rPr lang="en-CA" altLang="en-US" sz="2000" b="1"/>
              <a:t>T</a:t>
            </a:r>
            <a:r>
              <a:rPr lang="en-US" altLang="en-US" sz="2000" b="1"/>
              <a:t>he black line </a:t>
            </a:r>
            <a:r>
              <a:rPr lang="en-CA" altLang="en-US" sz="2000" b="1"/>
              <a:t>is </a:t>
            </a:r>
            <a:r>
              <a:rPr lang="en-US" altLang="en-US" sz="2000" b="1"/>
              <a:t>CO2 infrared absorption at 400 ppm, compared to </a:t>
            </a:r>
            <a:r>
              <a:rPr lang="en-CA" altLang="en-US" sz="2000" b="1"/>
              <a:t>the red line of </a:t>
            </a:r>
            <a:r>
              <a:rPr lang="en-US" altLang="en-US" sz="2000" b="1"/>
              <a:t>CO2 IR absorption at 800 ppm</a:t>
            </a:r>
            <a:r>
              <a:rPr lang="en-CA" altLang="en-US" sz="2000" b="1"/>
              <a:t>.  </a:t>
            </a:r>
            <a:r>
              <a:rPr lang="en-US" altLang="en-US" sz="2000" b="1"/>
              <a:t>If you double the amount of CO2, you don’t double the size of that gap. You just go from the black curve to the red curve, and you can barely see the difference. </a:t>
            </a:r>
            <a:endParaRPr lang="en-US" altLang="en-US" sz="2000" b="1"/>
          </a:p>
        </p:txBody>
      </p:sp>
      <p:sp>
        <p:nvSpPr>
          <p:cNvPr id="9" name="Text Box 8"/>
          <p:cNvSpPr txBox="1"/>
          <p:nvPr/>
        </p:nvSpPr>
        <p:spPr>
          <a:xfrm>
            <a:off x="6492875" y="2849880"/>
            <a:ext cx="5479415" cy="2872740"/>
          </a:xfrm>
          <a:prstGeom prst="rect">
            <a:avLst/>
          </a:prstGeom>
          <a:noFill/>
        </p:spPr>
        <p:txBody>
          <a:bodyPr wrap="square" rtlCol="0">
            <a:noAutofit/>
          </a:bodyPr>
          <a:p>
            <a:endParaRPr lang="en-CA" altLang="en-US" sz="2000" b="1"/>
          </a:p>
        </p:txBody>
      </p:sp>
      <p:pic>
        <p:nvPicPr>
          <p:cNvPr id="3" name="Picture 2"/>
          <p:cNvPicPr>
            <a:picLocks noChangeAspect="1"/>
          </p:cNvPicPr>
          <p:nvPr/>
        </p:nvPicPr>
        <p:blipFill>
          <a:blip r:embed="rId1"/>
          <a:stretch>
            <a:fillRect/>
          </a:stretch>
        </p:blipFill>
        <p:spPr>
          <a:xfrm>
            <a:off x="2717800" y="1586230"/>
            <a:ext cx="6557645" cy="368490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3355340" y="377825"/>
            <a:ext cx="5887085" cy="460375"/>
          </a:xfrm>
          <a:prstGeom prst="rect">
            <a:avLst/>
          </a:prstGeom>
          <a:noFill/>
        </p:spPr>
        <p:txBody>
          <a:bodyPr wrap="square" rtlCol="0" anchor="t">
            <a:spAutoFit/>
          </a:bodyPr>
          <a:p>
            <a:r>
              <a:rPr lang="en-US" sz="2400" b="1">
                <a:sym typeface="+mn-ea"/>
              </a:rPr>
              <a:t>The “Enhanced Greenhouse Effect</a:t>
            </a:r>
            <a:r>
              <a:rPr lang="en-CA" altLang="en-US" sz="2400" b="1">
                <a:sym typeface="+mn-ea"/>
              </a:rPr>
              <a:t>”</a:t>
            </a:r>
            <a:endParaRPr lang="en-CA" altLang="en-US" sz="2400" b="1">
              <a:sym typeface="+mn-ea"/>
            </a:endParaRPr>
          </a:p>
        </p:txBody>
      </p:sp>
      <p:sp>
        <p:nvSpPr>
          <p:cNvPr id="8" name="Text Box 7"/>
          <p:cNvSpPr txBox="1"/>
          <p:nvPr/>
        </p:nvSpPr>
        <p:spPr>
          <a:xfrm>
            <a:off x="1796415" y="5141595"/>
            <a:ext cx="10095230" cy="1180465"/>
          </a:xfrm>
          <a:prstGeom prst="rect">
            <a:avLst/>
          </a:prstGeom>
          <a:noFill/>
        </p:spPr>
        <p:txBody>
          <a:bodyPr wrap="square" rtlCol="0">
            <a:noAutofit/>
          </a:bodyPr>
          <a:p>
            <a:r>
              <a:rPr lang="en-US" altLang="en-US" sz="2000" b="1"/>
              <a:t>OLR stays flat, while TLT increases significantly and systematically over time;</a:t>
            </a:r>
            <a:endParaRPr lang="en-US" altLang="en-US" sz="2000" b="1"/>
          </a:p>
          <a:p>
            <a:r>
              <a:rPr lang="en-US" altLang="en-US" sz="2000" b="1"/>
              <a:t>TLT increases systematically over time, but DWLWIR increases significantly even more.  Effectively summed up in this diagram which disregards any solar warming at work for the sake of simplicity.</a:t>
            </a:r>
            <a:endParaRPr lang="en-US" altLang="en-US" sz="2000" b="1"/>
          </a:p>
        </p:txBody>
      </p:sp>
      <p:pic>
        <p:nvPicPr>
          <p:cNvPr id="2" name="Picture 1"/>
          <p:cNvPicPr>
            <a:picLocks noChangeAspect="1"/>
          </p:cNvPicPr>
          <p:nvPr/>
        </p:nvPicPr>
        <p:blipFill>
          <a:blip r:embed="rId1"/>
          <a:stretch>
            <a:fillRect/>
          </a:stretch>
        </p:blipFill>
        <p:spPr>
          <a:xfrm>
            <a:off x="2342515" y="1036320"/>
            <a:ext cx="6133465" cy="390715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2673985" y="378460"/>
            <a:ext cx="6799580" cy="460375"/>
          </a:xfrm>
          <a:prstGeom prst="rect">
            <a:avLst/>
          </a:prstGeom>
          <a:noFill/>
        </p:spPr>
        <p:txBody>
          <a:bodyPr wrap="square" rtlCol="0" anchor="t">
            <a:spAutoFit/>
          </a:bodyPr>
          <a:p>
            <a:r>
              <a:rPr lang="en-US" altLang="en-US" sz="2400" b="1">
                <a:sym typeface="+mn-ea"/>
              </a:rPr>
              <a:t>Three Tests for GHG Warming in the Sky</a:t>
            </a:r>
            <a:endParaRPr lang="en-US" altLang="en-US" sz="2400" b="1">
              <a:sym typeface="+mn-ea"/>
            </a:endParaRPr>
          </a:p>
        </p:txBody>
      </p:sp>
      <p:sp>
        <p:nvSpPr>
          <p:cNvPr id="8" name="Text Box 7"/>
          <p:cNvSpPr txBox="1"/>
          <p:nvPr/>
        </p:nvSpPr>
        <p:spPr>
          <a:xfrm>
            <a:off x="931545" y="1288415"/>
            <a:ext cx="10095230" cy="5308600"/>
          </a:xfrm>
          <a:prstGeom prst="rect">
            <a:avLst/>
          </a:prstGeom>
          <a:noFill/>
        </p:spPr>
        <p:txBody>
          <a:bodyPr wrap="square" rtlCol="0">
            <a:noAutofit/>
          </a:bodyPr>
          <a:p>
            <a:r>
              <a:rPr lang="en-US" altLang="en-US" sz="2000" b="1"/>
              <a:t>The null hypothesis in this case would claim or predict that, if there is NO strengthening “greenhouse mechanism” at work in the Earth system, we would observe:</a:t>
            </a:r>
            <a:endParaRPr lang="en-US" altLang="en-US" sz="2000" b="1"/>
          </a:p>
          <a:p>
            <a:endParaRPr lang="en-US" altLang="en-US" sz="2000" b="1"/>
          </a:p>
          <a:p>
            <a:r>
              <a:rPr lang="en-US" altLang="en-US" sz="2000" b="1"/>
              <a:t>1. The general evolution (beyond short-term, non-thermal noise (like ENSO-related humidity and cloud anomalies or volcanic aerosol anomalies))* of the </a:t>
            </a:r>
            <a:r>
              <a:rPr lang="en-US" altLang="en-US" sz="2000" b="1">
                <a:solidFill>
                  <a:schemeClr val="accent1"/>
                </a:solidFill>
              </a:rPr>
              <a:t>All-Sky OLR flux at the ToA to track that of Ttropo (e.g. TLT)</a:t>
            </a:r>
            <a:r>
              <a:rPr lang="en-US" altLang="en-US" sz="2000" b="1"/>
              <a:t> over time;</a:t>
            </a:r>
            <a:endParaRPr lang="en-US" altLang="en-US" sz="2000" b="1"/>
          </a:p>
          <a:p>
            <a:br>
              <a:rPr lang="en-US" altLang="en-US" sz="2000" b="1"/>
            </a:br>
            <a:r>
              <a:rPr lang="en-US" altLang="en-US" sz="2000" b="1"/>
              <a:t>2. The general evolution of the All-Sky</a:t>
            </a:r>
            <a:r>
              <a:rPr lang="en-US" altLang="en-US" sz="2000" b="1">
                <a:solidFill>
                  <a:schemeClr val="accent1"/>
                </a:solidFill>
              </a:rPr>
              <a:t> DWLWIR at the surface to track that of Ttropo</a:t>
            </a:r>
            <a:r>
              <a:rPr lang="en-US" altLang="en-US" sz="2000" b="1"/>
              <a:t> (Ts + Ttropo, really) over time;</a:t>
            </a:r>
            <a:endParaRPr lang="en-US" altLang="en-US" sz="2000" b="1"/>
          </a:p>
          <a:p>
            <a:br>
              <a:rPr lang="en-US" altLang="en-US" sz="2000" b="1"/>
            </a:br>
            <a:r>
              <a:rPr lang="en-US" altLang="en-US" sz="2000" b="1"/>
              <a:t>3. The general evolution of the All-Sky </a:t>
            </a:r>
            <a:r>
              <a:rPr lang="en-US" altLang="en-US" sz="2000" b="1">
                <a:solidFill>
                  <a:schemeClr val="accent1"/>
                </a:solidFill>
              </a:rPr>
              <a:t>OLR at the ToA and the All-Sky DWLWIR at the surface to track each other</a:t>
            </a:r>
            <a:r>
              <a:rPr lang="en-US" altLang="en-US" sz="2000" b="1"/>
              <a:t> over time, barring short-term, non-thermal noise.</a:t>
            </a:r>
            <a:endParaRPr lang="en-US" altLang="en-US" sz="2000" b="1"/>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3586480" y="378460"/>
            <a:ext cx="5887085" cy="460375"/>
          </a:xfrm>
          <a:prstGeom prst="rect">
            <a:avLst/>
          </a:prstGeom>
          <a:noFill/>
        </p:spPr>
        <p:txBody>
          <a:bodyPr wrap="square" rtlCol="0" anchor="t">
            <a:spAutoFit/>
          </a:bodyPr>
          <a:p>
            <a:r>
              <a:rPr lang="en-US" sz="2400" b="1">
                <a:sym typeface="+mn-ea"/>
              </a:rPr>
              <a:t>Missing AGW Fingerprint #1  </a:t>
            </a:r>
            <a:endParaRPr lang="en-US" sz="2400" b="1">
              <a:sym typeface="+mn-ea"/>
            </a:endParaRPr>
          </a:p>
        </p:txBody>
      </p:sp>
      <p:sp>
        <p:nvSpPr>
          <p:cNvPr id="8" name="Text Box 7"/>
          <p:cNvSpPr txBox="1"/>
          <p:nvPr/>
        </p:nvSpPr>
        <p:spPr>
          <a:xfrm>
            <a:off x="931545" y="5141595"/>
            <a:ext cx="10095230" cy="1455420"/>
          </a:xfrm>
          <a:prstGeom prst="rect">
            <a:avLst/>
          </a:prstGeom>
          <a:noFill/>
        </p:spPr>
        <p:txBody>
          <a:bodyPr wrap="square" rtlCol="0">
            <a:noAutofit/>
          </a:bodyPr>
          <a:p>
            <a:r>
              <a:rPr lang="en-US" altLang="en-US" sz="2000" b="1"/>
              <a:t>The combined ERBS+CERES OLR record is seen to track the general progression of the UAHv6 TLT series tightly, both in the tropics and near-globally, all the way from 1985 till today.  Considering the CERES era alone, this is how the global OLR matches against the global TLT since 2000.</a:t>
            </a:r>
            <a:endParaRPr lang="en-US" altLang="en-US" sz="2000" b="1"/>
          </a:p>
        </p:txBody>
      </p:sp>
      <p:pic>
        <p:nvPicPr>
          <p:cNvPr id="3" name="Picture 2"/>
          <p:cNvPicPr>
            <a:picLocks noChangeAspect="1"/>
          </p:cNvPicPr>
          <p:nvPr/>
        </p:nvPicPr>
        <p:blipFill>
          <a:blip r:embed="rId1"/>
          <a:stretch>
            <a:fillRect/>
          </a:stretch>
        </p:blipFill>
        <p:spPr>
          <a:xfrm>
            <a:off x="2331085" y="1002030"/>
            <a:ext cx="7000240" cy="3976370"/>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3586480" y="378460"/>
            <a:ext cx="5887085" cy="460375"/>
          </a:xfrm>
          <a:prstGeom prst="rect">
            <a:avLst/>
          </a:prstGeom>
          <a:noFill/>
        </p:spPr>
        <p:txBody>
          <a:bodyPr wrap="square" rtlCol="0" anchor="t">
            <a:spAutoFit/>
          </a:bodyPr>
          <a:p>
            <a:r>
              <a:rPr lang="en-US" sz="2400" b="1">
                <a:sym typeface="+mn-ea"/>
              </a:rPr>
              <a:t>Missing AGW Fingerprint #2 </a:t>
            </a:r>
            <a:endParaRPr lang="en-US" sz="2400" b="1">
              <a:sym typeface="+mn-ea"/>
            </a:endParaRPr>
          </a:p>
        </p:txBody>
      </p:sp>
      <p:sp>
        <p:nvSpPr>
          <p:cNvPr id="8" name="Text Box 7"/>
          <p:cNvSpPr txBox="1"/>
          <p:nvPr/>
        </p:nvSpPr>
        <p:spPr>
          <a:xfrm>
            <a:off x="931545" y="5141595"/>
            <a:ext cx="10095230" cy="1455420"/>
          </a:xfrm>
          <a:prstGeom prst="rect">
            <a:avLst/>
          </a:prstGeom>
          <a:noFill/>
        </p:spPr>
        <p:txBody>
          <a:bodyPr wrap="square" rtlCol="0">
            <a:noAutofit/>
          </a:bodyPr>
          <a:p>
            <a:r>
              <a:rPr lang="en-US" altLang="en-US" sz="2000" b="1"/>
              <a:t>This compares the tropospheric temperatures with the DWLWIRsfc ‘flux’, that is, the apparent atmospheric thermal emission to the surface. No evidence whatsoever of any gradual, systematic rise in DWLWIR over the TLT, going from 2000 to 2018.</a:t>
            </a:r>
            <a:endParaRPr lang="en-US" altLang="en-US" sz="2000" b="1"/>
          </a:p>
        </p:txBody>
      </p:sp>
      <p:pic>
        <p:nvPicPr>
          <p:cNvPr id="2" name="Picture 1"/>
          <p:cNvPicPr>
            <a:picLocks noChangeAspect="1"/>
          </p:cNvPicPr>
          <p:nvPr/>
        </p:nvPicPr>
        <p:blipFill>
          <a:blip r:embed="rId1"/>
          <a:stretch>
            <a:fillRect/>
          </a:stretch>
        </p:blipFill>
        <p:spPr>
          <a:xfrm>
            <a:off x="1145540" y="941705"/>
            <a:ext cx="9525000" cy="3867150"/>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3586480" y="378460"/>
            <a:ext cx="5887085" cy="460375"/>
          </a:xfrm>
          <a:prstGeom prst="rect">
            <a:avLst/>
          </a:prstGeom>
          <a:noFill/>
        </p:spPr>
        <p:txBody>
          <a:bodyPr wrap="square" rtlCol="0" anchor="t">
            <a:spAutoFit/>
          </a:bodyPr>
          <a:p>
            <a:r>
              <a:rPr lang="en-US" sz="2400" b="1">
                <a:sym typeface="+mn-ea"/>
              </a:rPr>
              <a:t>Missing AGW Fingerprint #3 </a:t>
            </a:r>
            <a:endParaRPr lang="en-US" sz="2400" b="1">
              <a:sym typeface="+mn-ea"/>
            </a:endParaRPr>
          </a:p>
        </p:txBody>
      </p:sp>
      <p:sp>
        <p:nvSpPr>
          <p:cNvPr id="8" name="Text Box 7"/>
          <p:cNvSpPr txBox="1"/>
          <p:nvPr/>
        </p:nvSpPr>
        <p:spPr>
          <a:xfrm>
            <a:off x="1048385" y="4824095"/>
            <a:ext cx="10095230" cy="1807210"/>
          </a:xfrm>
          <a:prstGeom prst="rect">
            <a:avLst/>
          </a:prstGeom>
          <a:noFill/>
        </p:spPr>
        <p:txBody>
          <a:bodyPr wrap="square" rtlCol="0">
            <a:noAutofit/>
          </a:bodyPr>
          <a:p>
            <a:r>
              <a:rPr lang="en-US" altLang="en-US" sz="2000" b="1"/>
              <a:t>Since neither the OLR at the ToA nor the DWLWIR at the surface deviated meaningfully from the UAHv6 TLT series, we expect that the two CERES ‘flux products’ also shouldn’t themselves deviate meaningfully overall from one another. And, unsurprisingly, they don’t.  Don’t be fooled by the visual impact of that late – obviously ENSO-related – peak, and, in this case, also a definite ENSO-based trough right at the start. </a:t>
            </a:r>
            <a:endParaRPr lang="en-US" altLang="en-US" sz="2000" b="1"/>
          </a:p>
        </p:txBody>
      </p:sp>
      <p:pic>
        <p:nvPicPr>
          <p:cNvPr id="3" name="Picture 2"/>
          <p:cNvPicPr>
            <a:picLocks noChangeAspect="1"/>
          </p:cNvPicPr>
          <p:nvPr/>
        </p:nvPicPr>
        <p:blipFill>
          <a:blip r:embed="rId1"/>
          <a:stretch>
            <a:fillRect/>
          </a:stretch>
        </p:blipFill>
        <p:spPr>
          <a:xfrm>
            <a:off x="1517015" y="905510"/>
            <a:ext cx="8604250" cy="3626485"/>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1242695" y="378460"/>
            <a:ext cx="9121775" cy="460375"/>
          </a:xfrm>
          <a:prstGeom prst="rect">
            <a:avLst/>
          </a:prstGeom>
          <a:noFill/>
        </p:spPr>
        <p:txBody>
          <a:bodyPr wrap="square" rtlCol="0" anchor="t">
            <a:spAutoFit/>
          </a:bodyPr>
          <a:p>
            <a:r>
              <a:rPr lang="en-US" altLang="en-US" sz="2400" b="1">
                <a:sym typeface="+mn-ea"/>
              </a:rPr>
              <a:t>Other Lines of Evidence Against GHG Warming Hypothesis</a:t>
            </a:r>
            <a:endParaRPr lang="en-US" altLang="en-US" sz="2400" b="1">
              <a:sym typeface="+mn-ea"/>
            </a:endParaRPr>
          </a:p>
        </p:txBody>
      </p:sp>
      <p:sp>
        <p:nvSpPr>
          <p:cNvPr id="8" name="Text Box 7"/>
          <p:cNvSpPr txBox="1"/>
          <p:nvPr/>
        </p:nvSpPr>
        <p:spPr>
          <a:xfrm>
            <a:off x="931545" y="951230"/>
            <a:ext cx="10095230" cy="1400810"/>
          </a:xfrm>
          <a:prstGeom prst="rect">
            <a:avLst/>
          </a:prstGeom>
          <a:noFill/>
        </p:spPr>
        <p:txBody>
          <a:bodyPr wrap="square" rtlCol="0">
            <a:noAutofit/>
          </a:bodyPr>
          <a:p>
            <a:r>
              <a:rPr lang="en-US" altLang="en-US" sz="2000" b="1"/>
              <a:t>1. In 2004 Ferenc M</a:t>
            </a:r>
            <a:r>
              <a:rPr lang="en-CA" altLang="en-US" sz="2000" b="1"/>
              <a:t>i</a:t>
            </a:r>
            <a:r>
              <a:rPr lang="en-US" altLang="en-US" sz="2000" b="1"/>
              <a:t>skolczi studied the radiosonde datasets, and found that the optical density at the top of the troposphere does not change with increasing CO2, since reducing H2O maintains optimal radiating efficiency.</a:t>
            </a:r>
            <a:endParaRPr lang="en-US" altLang="en-US" sz="2000" b="1"/>
          </a:p>
          <a:p>
            <a:endParaRPr lang="en-US" altLang="en-US" sz="2000" b="1"/>
          </a:p>
          <a:p>
            <a:endParaRPr lang="en-US" altLang="en-US" sz="2000" b="1"/>
          </a:p>
        </p:txBody>
      </p:sp>
      <p:pic>
        <p:nvPicPr>
          <p:cNvPr id="2" name="Picture 1"/>
          <p:cNvPicPr>
            <a:picLocks noChangeAspect="1"/>
          </p:cNvPicPr>
          <p:nvPr/>
        </p:nvPicPr>
        <p:blipFill>
          <a:blip r:embed="rId1"/>
          <a:stretch>
            <a:fillRect/>
          </a:stretch>
        </p:blipFill>
        <p:spPr>
          <a:xfrm>
            <a:off x="814070" y="2035810"/>
            <a:ext cx="5358130" cy="3692525"/>
          </a:xfrm>
          <a:prstGeom prst="rect">
            <a:avLst/>
          </a:prstGeom>
        </p:spPr>
      </p:pic>
      <p:sp>
        <p:nvSpPr>
          <p:cNvPr id="4" name="Text Box 3"/>
          <p:cNvSpPr txBox="1"/>
          <p:nvPr/>
        </p:nvSpPr>
        <p:spPr>
          <a:xfrm>
            <a:off x="6506210" y="2159635"/>
            <a:ext cx="5159375" cy="3849370"/>
          </a:xfrm>
          <a:prstGeom prst="rect">
            <a:avLst/>
          </a:prstGeom>
          <a:noFill/>
        </p:spPr>
        <p:txBody>
          <a:bodyPr wrap="square" rtlCol="0">
            <a:noAutofit/>
          </a:bodyPr>
          <a:p>
            <a:r>
              <a:rPr lang="en-US" altLang="en-US" sz="2000" b="1"/>
              <a:t>Miskolczi’s analysis shows that at present CO2 concentrations, the radiative warming effect is saturated, because the atmospheric heat engine is always striving to maximize the dissipation of surface heat into space. </a:t>
            </a:r>
            <a:endParaRPr lang="en-US" altLang="en-US" sz="2000" b="1"/>
          </a:p>
          <a:p>
            <a:endParaRPr lang="en-US" altLang="en-US" sz="2000" b="1"/>
          </a:p>
          <a:p>
            <a:r>
              <a:rPr lang="en-US" altLang="en-US" sz="2000" b="1"/>
              <a:t>In the present circumstance, any additional input of heat produces a reaction of additional evaporation or convection to restore the energy balance. Radiative equilibrium is not disturbed, as shown by the stability of the optical depth in the upper troposphere.</a:t>
            </a:r>
            <a:endParaRPr lang="en-US" sz="2000" b="1"/>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1242695" y="378460"/>
            <a:ext cx="9121775" cy="460375"/>
          </a:xfrm>
          <a:prstGeom prst="rect">
            <a:avLst/>
          </a:prstGeom>
          <a:noFill/>
        </p:spPr>
        <p:txBody>
          <a:bodyPr wrap="square" rtlCol="0" anchor="t">
            <a:spAutoFit/>
          </a:bodyPr>
          <a:p>
            <a:r>
              <a:rPr lang="en-US" altLang="en-US" sz="2400" b="1">
                <a:sym typeface="+mn-ea"/>
              </a:rPr>
              <a:t>Other Lines of Evidence Against GHG Warming Hypothesis</a:t>
            </a:r>
            <a:endParaRPr lang="en-US" altLang="en-US" sz="2400" b="1">
              <a:sym typeface="+mn-ea"/>
            </a:endParaRPr>
          </a:p>
        </p:txBody>
      </p:sp>
      <p:sp>
        <p:nvSpPr>
          <p:cNvPr id="8" name="Text Box 7"/>
          <p:cNvSpPr txBox="1"/>
          <p:nvPr/>
        </p:nvSpPr>
        <p:spPr>
          <a:xfrm>
            <a:off x="316230" y="951230"/>
            <a:ext cx="11348720" cy="1400810"/>
          </a:xfrm>
          <a:prstGeom prst="rect">
            <a:avLst/>
          </a:prstGeom>
          <a:noFill/>
        </p:spPr>
        <p:txBody>
          <a:bodyPr wrap="square" rtlCol="0">
            <a:noAutofit/>
          </a:bodyPr>
          <a:p>
            <a:r>
              <a:rPr lang="en-US" altLang="en-US" sz="2000" b="1"/>
              <a:t>2.  Ronan and Michael Connolly  studied radiosonde data and concluded in 2014:</a:t>
            </a:r>
            <a:endParaRPr lang="en-US" altLang="en-US" sz="2000" b="1"/>
          </a:p>
          <a:p>
            <a:endParaRPr lang="en-US" altLang="en-US" sz="2000" b="1"/>
          </a:p>
          <a:p>
            <a:r>
              <a:rPr lang="en-CA" altLang="en-US" sz="2000" b="1"/>
              <a:t>W</a:t>
            </a:r>
            <a:r>
              <a:rPr lang="en-US" altLang="en-US" sz="2000" b="1"/>
              <a:t>hen we analysed the barometric temperature profiles of the radiosondes in this paper, we were unable to detect any influence from greenhouse gases. Instead, the profiles were very well described by the thermodynamic properties of the main atmospheric gases, i.e., N 2 and O 2 , in a gravitational field.”</a:t>
            </a:r>
            <a:r>
              <a:rPr lang="en-CA" altLang="en-US" sz="2000" b="1"/>
              <a:t>  T</a:t>
            </a:r>
            <a:r>
              <a:rPr lang="en-US" altLang="en-US" sz="2000" b="1"/>
              <a:t>he magnitude of the greenhouse effect is very small, perhaps negligible</a:t>
            </a:r>
            <a:r>
              <a:rPr lang="en-CA" altLang="en-US" sz="2000" b="1"/>
              <a:t>, </a:t>
            </a:r>
            <a:r>
              <a:rPr lang="en-US" altLang="en-US" sz="2000" b="1"/>
              <a:t>too small to be detected from the archived radiosonde data.” </a:t>
            </a:r>
            <a:endParaRPr lang="en-US" altLang="en-US" sz="2000" b="1"/>
          </a:p>
          <a:p>
            <a:endParaRPr lang="en-US" altLang="en-US" sz="2000" b="1"/>
          </a:p>
        </p:txBody>
      </p:sp>
      <p:sp>
        <p:nvSpPr>
          <p:cNvPr id="4" name="Text Box 3"/>
          <p:cNvSpPr txBox="1"/>
          <p:nvPr/>
        </p:nvSpPr>
        <p:spPr>
          <a:xfrm>
            <a:off x="0" y="5377180"/>
            <a:ext cx="11665585" cy="1270000"/>
          </a:xfrm>
          <a:prstGeom prst="rect">
            <a:avLst/>
          </a:prstGeom>
          <a:noFill/>
        </p:spPr>
        <p:txBody>
          <a:bodyPr wrap="square" rtlCol="0">
            <a:noAutofit/>
          </a:bodyPr>
          <a:p>
            <a:endParaRPr lang="en-US" sz="2000" b="1"/>
          </a:p>
        </p:txBody>
      </p:sp>
      <p:pic>
        <p:nvPicPr>
          <p:cNvPr id="5" name="Picture 4"/>
          <p:cNvPicPr>
            <a:picLocks noChangeAspect="1"/>
          </p:cNvPicPr>
          <p:nvPr/>
        </p:nvPicPr>
        <p:blipFill>
          <a:blip r:embed="rId1"/>
          <a:stretch>
            <a:fillRect/>
          </a:stretch>
        </p:blipFill>
        <p:spPr>
          <a:xfrm>
            <a:off x="417195" y="3345815"/>
            <a:ext cx="5678805" cy="3092450"/>
          </a:xfrm>
          <a:prstGeom prst="rect">
            <a:avLst/>
          </a:prstGeom>
        </p:spPr>
      </p:pic>
      <p:sp>
        <p:nvSpPr>
          <p:cNvPr id="9" name="Text Box 8"/>
          <p:cNvSpPr txBox="1"/>
          <p:nvPr/>
        </p:nvSpPr>
        <p:spPr>
          <a:xfrm>
            <a:off x="6598920" y="3565525"/>
            <a:ext cx="5259705" cy="2872740"/>
          </a:xfrm>
          <a:prstGeom prst="rect">
            <a:avLst/>
          </a:prstGeom>
          <a:noFill/>
        </p:spPr>
        <p:txBody>
          <a:bodyPr wrap="square" rtlCol="0">
            <a:noAutofit/>
          </a:bodyPr>
          <a:p>
            <a:r>
              <a:rPr lang="en-CA" altLang="en-US" sz="2000" b="1"/>
              <a:t>The key GCM assumption of local thermodynamic equilibrium is contradicted by the weather ballon data. The data from 20 million weather ballons prove that the atmosphere is mostly in thermodynamic equilibrium over the 20 miles from the ground to the statosphere, not just the 1 mile limit of GCMs</a:t>
            </a:r>
            <a:endParaRPr lang="en-CA" altLang="en-US" sz="2000" b="1"/>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1242695" y="378460"/>
            <a:ext cx="9121775" cy="460375"/>
          </a:xfrm>
          <a:prstGeom prst="rect">
            <a:avLst/>
          </a:prstGeom>
          <a:noFill/>
        </p:spPr>
        <p:txBody>
          <a:bodyPr wrap="square" rtlCol="0" anchor="t">
            <a:spAutoFit/>
          </a:bodyPr>
          <a:p>
            <a:r>
              <a:rPr lang="en-US" altLang="en-US" sz="2400" b="1">
                <a:sym typeface="+mn-ea"/>
              </a:rPr>
              <a:t>Other Lines of Evidence Against GHG Warming Hypothesis</a:t>
            </a:r>
            <a:endParaRPr lang="en-US" altLang="en-US" sz="2400" b="1">
              <a:sym typeface="+mn-ea"/>
            </a:endParaRPr>
          </a:p>
        </p:txBody>
      </p:sp>
      <p:sp>
        <p:nvSpPr>
          <p:cNvPr id="8" name="Text Box 7"/>
          <p:cNvSpPr txBox="1"/>
          <p:nvPr/>
        </p:nvSpPr>
        <p:spPr>
          <a:xfrm>
            <a:off x="316230" y="951230"/>
            <a:ext cx="11348720" cy="1400810"/>
          </a:xfrm>
          <a:prstGeom prst="rect">
            <a:avLst/>
          </a:prstGeom>
          <a:noFill/>
        </p:spPr>
        <p:txBody>
          <a:bodyPr wrap="square" rtlCol="0">
            <a:noAutofit/>
          </a:bodyPr>
          <a:p>
            <a:r>
              <a:rPr lang="en-US" altLang="en-US" sz="2000" b="1"/>
              <a:t>3.  An important proof against the CO2 global warming claim was included in John Christy’s testimony 29 March 2017 at the House Committee on Science, Space and Technology. The text and diagram below are from that document</a:t>
            </a:r>
            <a:r>
              <a:rPr lang="en-CA" altLang="en-US" sz="2000" b="1"/>
              <a:t>.  </a:t>
            </a:r>
            <a:r>
              <a:rPr lang="en-US" altLang="en-US" sz="2000" b="1"/>
              <a:t>IPCC Assessment Reports show that the IPCC climate models performed best versus observations when they did not include extra GHGs and this result can be demonstrated with a statistical model as well.</a:t>
            </a:r>
            <a:endParaRPr lang="en-US" altLang="en-US" sz="2000" b="1"/>
          </a:p>
        </p:txBody>
      </p:sp>
      <p:sp>
        <p:nvSpPr>
          <p:cNvPr id="4" name="Text Box 3"/>
          <p:cNvSpPr txBox="1"/>
          <p:nvPr/>
        </p:nvSpPr>
        <p:spPr>
          <a:xfrm>
            <a:off x="0" y="5377180"/>
            <a:ext cx="11665585" cy="1270000"/>
          </a:xfrm>
          <a:prstGeom prst="rect">
            <a:avLst/>
          </a:prstGeom>
          <a:noFill/>
        </p:spPr>
        <p:txBody>
          <a:bodyPr wrap="square" rtlCol="0">
            <a:noAutofit/>
          </a:bodyPr>
          <a:p>
            <a:endParaRPr lang="en-US" sz="2000" b="1"/>
          </a:p>
        </p:txBody>
      </p:sp>
      <p:sp>
        <p:nvSpPr>
          <p:cNvPr id="9" name="Text Box 8"/>
          <p:cNvSpPr txBox="1"/>
          <p:nvPr/>
        </p:nvSpPr>
        <p:spPr>
          <a:xfrm>
            <a:off x="6492875" y="2849880"/>
            <a:ext cx="5479415" cy="2872740"/>
          </a:xfrm>
          <a:prstGeom prst="rect">
            <a:avLst/>
          </a:prstGeom>
          <a:noFill/>
        </p:spPr>
        <p:txBody>
          <a:bodyPr wrap="square" rtlCol="0">
            <a:noAutofit/>
          </a:bodyPr>
          <a:p>
            <a:r>
              <a:rPr lang="en-US" altLang="en-US" sz="2000" b="1"/>
              <a:t>Figure 5. Simplification of IPCC AR5 shown above in Fig. 4. The gray lines are the bounds for the range of observations, the blue for the range of IPCC model results without extra GHGs and the red for IPCC model results with extra GHGs.</a:t>
            </a:r>
            <a:r>
              <a:rPr lang="en-CA" altLang="en-US" sz="2000" b="1"/>
              <a:t> D</a:t>
            </a:r>
            <a:r>
              <a:rPr lang="en-US" altLang="en-US" sz="2000" b="1"/>
              <a:t>isplayed is the lack of</a:t>
            </a:r>
            <a:r>
              <a:rPr lang="en-CA" altLang="en-US" sz="2000" b="1"/>
              <a:t> </a:t>
            </a:r>
            <a:r>
              <a:rPr lang="en-US" altLang="en-US" sz="2000" b="1"/>
              <a:t>overlap between the GHG model results (red) and the observations (gray). The nonGHG model runs (blue) overlap the observations almost completely.</a:t>
            </a:r>
            <a:endParaRPr lang="en-CA" altLang="en-US" sz="2000" b="1"/>
          </a:p>
        </p:txBody>
      </p:sp>
      <p:pic>
        <p:nvPicPr>
          <p:cNvPr id="2" name="Picture 1"/>
          <p:cNvPicPr>
            <a:picLocks noChangeAspect="1"/>
          </p:cNvPicPr>
          <p:nvPr/>
        </p:nvPicPr>
        <p:blipFill>
          <a:blip r:embed="rId1"/>
          <a:stretch>
            <a:fillRect/>
          </a:stretch>
        </p:blipFill>
        <p:spPr>
          <a:xfrm>
            <a:off x="1133475" y="2561590"/>
            <a:ext cx="5359400" cy="413766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5608</Words>
  <Application>WPS Presentation</Application>
  <PresentationFormat>Widescreen</PresentationFormat>
  <Paragraphs>60</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10</vt:i4>
      </vt:variant>
    </vt:vector>
  </HeadingPairs>
  <TitlesOfParts>
    <vt:vector size="19" baseType="lpstr">
      <vt:lpstr>Arial</vt:lpstr>
      <vt:lpstr>SimSun</vt:lpstr>
      <vt:lpstr>Wingdings</vt:lpstr>
      <vt:lpstr>Wingdings</vt:lpstr>
      <vt:lpstr>Microsoft YaHei</vt:lpstr>
      <vt:lpstr>Arial Unicode MS</vt:lpstr>
      <vt:lpstr>Calibri</vt:lpstr>
      <vt:lpstr>WPS</vt:lpstr>
      <vt:lpstr>1_WPS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Presentation</dc:title>
  <dc:creator>rclut</dc:creator>
  <cp:lastModifiedBy>Ron Clutz</cp:lastModifiedBy>
  <cp:revision>7</cp:revision>
  <dcterms:created xsi:type="dcterms:W3CDTF">2026-06-09T22:07:00Z</dcterms:created>
  <dcterms:modified xsi:type="dcterms:W3CDTF">2026-07-15T15:38:44Z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56B183DB01FC4D22881AD0292F8C0D52_11</vt:lpwstr>
  </property>
</Properties>
</file>