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2" r:id="rId4"/>
    <p:sldId id="291" r:id="rId5"/>
    <p:sldId id="257" r:id="rId6"/>
    <p:sldId id="258" r:id="rId7"/>
    <p:sldId id="283" r:id="rId8"/>
    <p:sldId id="284" r:id="rId9"/>
    <p:sldId id="289" r:id="rId10"/>
    <p:sldId id="286" r:id="rId11"/>
    <p:sldId id="287" r:id="rId12"/>
    <p:sldId id="288" r:id="rId13"/>
    <p:sldId id="29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1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3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4.xml"/><Relationship Id="rId2" Type="http://schemas.openxmlformats.org/officeDocument/2006/relationships/hyperlink" Target="https://alarmistclaimresearch.wordpress.com/2019/05/20/alarmist-claim-fact-check-update/" TargetMode="External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4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5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6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7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8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9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0.xml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1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251075" y="493395"/>
            <a:ext cx="7477125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CA" altLang="en-US" sz="2400" b="1"/>
              <a:t>Part 2: Being Reasonable About Climate Change</a:t>
            </a:r>
            <a:endParaRPr lang="en-CA" altLang="en-US" sz="2400" b="1"/>
          </a:p>
          <a:p>
            <a:r>
              <a:rPr lang="en-CA" altLang="en-US" sz="2400" b="1"/>
              <a:t>    Notes from a Curious Generalist</a:t>
            </a:r>
            <a:endParaRPr lang="en-CA" altLang="en-US" sz="2400" b="1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86825" y="3537585"/>
            <a:ext cx="1930400" cy="1930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755" y="1312545"/>
            <a:ext cx="4937760" cy="281559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83005" y="4648835"/>
            <a:ext cx="626745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CA" altLang="en-US" sz="2400" b="1"/>
              <a:t>Introducing highlights from an accidental blog with 3400 posts since 2015 on science-related issues.  Ron Clutz</a:t>
            </a:r>
            <a:endParaRPr lang="en-CA" altLang="en-US" sz="2400" b="1"/>
          </a:p>
        </p:txBody>
      </p:sp>
      <p:sp>
        <p:nvSpPr>
          <p:cNvPr id="7" name="Text Box 6"/>
          <p:cNvSpPr txBox="1"/>
          <p:nvPr/>
        </p:nvSpPr>
        <p:spPr>
          <a:xfrm>
            <a:off x="9081770" y="5594985"/>
            <a:ext cx="1853565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CA" altLang="en-US" sz="2400" b="1"/>
              <a:t>rclutz.com</a:t>
            </a:r>
            <a:endParaRPr lang="en-CA" altLang="en-US" sz="2400" b="1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489835" y="210820"/>
            <a:ext cx="7212330" cy="852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sz="2400" b="1"/>
          </a:p>
        </p:txBody>
      </p:sp>
      <p:sp>
        <p:nvSpPr>
          <p:cNvPr id="5" name="Text Box 4"/>
          <p:cNvSpPr txBox="1"/>
          <p:nvPr/>
        </p:nvSpPr>
        <p:spPr>
          <a:xfrm>
            <a:off x="3306445" y="210820"/>
            <a:ext cx="5490845" cy="448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400" b="1">
                <a:sym typeface="+mn-ea"/>
              </a:rPr>
              <a:t>Eleven Empty Climate Claims (cont)</a:t>
            </a:r>
            <a:endParaRPr lang="en-CA" altLang="en-US" sz="2400" b="1"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09245" y="775335"/>
            <a:ext cx="11755120" cy="12223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000" b="1">
                <a:sym typeface="+mn-ea"/>
              </a:rPr>
              <a:t>8. </a:t>
            </a:r>
            <a:r>
              <a:rPr lang="en-US" altLang="en-US" sz="2000" b="1">
                <a:sym typeface="+mn-ea"/>
              </a:rPr>
              <a:t>Claim: Global warming responsible for record July warmth in Alaska.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 Alaska July 2019 heat records resulted from a warm North Pacific and reduced ice in the Bering Sea late winter due to strong storms. The opposite occurred with record cold in 2012.</a:t>
            </a:r>
            <a:endParaRPr lang="en-US" altLang="en-US" sz="2000" b="1">
              <a:sym typeface="+mn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4815" y="1781810"/>
            <a:ext cx="5873750" cy="4777740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6511925" y="2217420"/>
            <a:ext cx="5680075" cy="45478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b="1"/>
              <a:t>Alaska climate (averages and extremes) varies over time but the changes can be explained by</a:t>
            </a:r>
            <a:r>
              <a:rPr lang="en-CA" altLang="en-US" b="1"/>
              <a:t> </a:t>
            </a:r>
            <a:r>
              <a:rPr lang="en-US" altLang="en-US" b="1"/>
              <a:t>natural variability</a:t>
            </a:r>
            <a:r>
              <a:rPr lang="en-CA" altLang="en-US" b="1"/>
              <a:t> </a:t>
            </a:r>
            <a:r>
              <a:rPr lang="en-US" altLang="en-US" b="1"/>
              <a:t>in the North Pacific Ocean, which controls  the climate regime in</a:t>
            </a:r>
            <a:r>
              <a:rPr lang="en-CA" altLang="en-US" b="1"/>
              <a:t> </a:t>
            </a:r>
            <a:r>
              <a:rPr lang="en-US" altLang="en-US" b="1"/>
              <a:t>downstream land areas. These ocean temperature regimes (modes of the Pacific Decadal Oscillation or PDO) improve  season-­</a:t>
            </a:r>
            <a:r>
              <a:rPr lang="en-CA" altLang="en-US" b="1"/>
              <a:t>-</a:t>
            </a:r>
            <a:r>
              <a:rPr lang="en-US" altLang="en-US" b="1"/>
              <a:t>to-­</a:t>
            </a:r>
            <a:r>
              <a:rPr lang="en-CA" altLang="en-US" b="1"/>
              <a:t>-</a:t>
            </a:r>
            <a:r>
              <a:rPr lang="en-US" altLang="en-US" b="1"/>
              <a:t>season and year-­</a:t>
            </a:r>
            <a:r>
              <a:rPr lang="en-CA" altLang="en-US" b="1"/>
              <a:t>-</a:t>
            </a:r>
            <a:r>
              <a:rPr lang="en-US" altLang="en-US" b="1"/>
              <a:t>to-</a:t>
            </a:r>
            <a:r>
              <a:rPr lang="en-CA" altLang="en-US" b="1"/>
              <a:t>-</a:t>
            </a:r>
            <a:r>
              <a:rPr lang="en-US" altLang="en-US" b="1"/>
              <a:t>­year climate forecasts  for North America because of its strong tendency for multi-­</a:t>
            </a:r>
            <a:r>
              <a:rPr lang="en-CA" altLang="en-US" b="1"/>
              <a:t>-</a:t>
            </a:r>
            <a:r>
              <a:rPr lang="en-US" altLang="en-US" b="1"/>
              <a:t>season and multi-</a:t>
            </a:r>
            <a:r>
              <a:rPr lang="en-CA" altLang="en-US" b="1"/>
              <a:t>-</a:t>
            </a:r>
            <a:r>
              <a:rPr lang="en-US" altLang="en-US" b="1"/>
              <a:t>year persistence. The</a:t>
            </a:r>
            <a:r>
              <a:rPr lang="en-CA" altLang="en-US" b="1"/>
              <a:t> </a:t>
            </a:r>
            <a:r>
              <a:rPr lang="en-US" altLang="en-US" b="1"/>
              <a:t>PDO correlates well with tendencies  for El Nino and La</a:t>
            </a:r>
            <a:r>
              <a:rPr lang="en-CA" altLang="en-US" b="1"/>
              <a:t> </a:t>
            </a:r>
            <a:r>
              <a:rPr lang="en-US" altLang="en-US" b="1"/>
              <a:t>Nina, which have a major impact on Alaska and much of North America. Clearly, Global warming is not responsible for record warmth in Alaska.</a:t>
            </a:r>
            <a:endParaRPr lang="en-US" altLang="en-US" b="1"/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489835" y="210820"/>
            <a:ext cx="7212330" cy="852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sz="2400" b="1"/>
          </a:p>
        </p:txBody>
      </p:sp>
      <p:sp>
        <p:nvSpPr>
          <p:cNvPr id="5" name="Text Box 4"/>
          <p:cNvSpPr txBox="1"/>
          <p:nvPr/>
        </p:nvSpPr>
        <p:spPr>
          <a:xfrm>
            <a:off x="3306445" y="210820"/>
            <a:ext cx="5490845" cy="448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400" b="1">
                <a:sym typeface="+mn-ea"/>
              </a:rPr>
              <a:t>Eleven Empty Climate Claims (cont)</a:t>
            </a:r>
            <a:endParaRPr lang="en-CA" altLang="en-US" sz="2400" b="1"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04165" y="747395"/>
            <a:ext cx="6084570" cy="21901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000" b="1">
                <a:sym typeface="+mn-ea"/>
              </a:rPr>
              <a:t>9. </a:t>
            </a:r>
            <a:r>
              <a:rPr lang="en-US" altLang="en-US" sz="2000" b="1">
                <a:sym typeface="+mn-ea"/>
              </a:rPr>
              <a:t>Claim: Rising atmospheric CO2 concentrations are causing ocean acidification, which is catastrophically harming marine life.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When life is considered, </a:t>
            </a:r>
            <a:r>
              <a:rPr lang="en-CA" altLang="en-US" sz="2000" b="1">
                <a:sym typeface="+mn-ea"/>
              </a:rPr>
              <a:t>an ocean</a:t>
            </a:r>
            <a:r>
              <a:rPr lang="en-US" altLang="en-US" sz="2000" b="1">
                <a:sym typeface="+mn-ea"/>
              </a:rPr>
              <a:t> </a:t>
            </a:r>
            <a:r>
              <a:rPr lang="en-CA" altLang="en-US" sz="2000" b="1">
                <a:sym typeface="+mn-ea"/>
              </a:rPr>
              <a:t>less </a:t>
            </a:r>
            <a:r>
              <a:rPr lang="en-US" altLang="en-US" sz="2000" b="1">
                <a:sym typeface="+mn-ea"/>
              </a:rPr>
              <a:t>a</a:t>
            </a:r>
            <a:r>
              <a:rPr lang="en-CA" altLang="en-US" sz="2000" b="1">
                <a:sym typeface="+mn-ea"/>
              </a:rPr>
              <a:t>lkaline</a:t>
            </a:r>
            <a:r>
              <a:rPr lang="en-US" altLang="en-US" sz="2000" b="1">
                <a:sym typeface="+mn-ea"/>
              </a:rPr>
              <a:t> is often found to be a non-problem, or even a benefit</a:t>
            </a:r>
            <a:r>
              <a:rPr lang="en-CA" altLang="en-US" sz="2000" b="1">
                <a:sym typeface="+mn-ea"/>
              </a:rPr>
              <a:t>. (pH 7 is neutral)</a:t>
            </a:r>
            <a:endParaRPr lang="en-CA" altLang="en-US" sz="2000" b="1"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520815" y="747395"/>
            <a:ext cx="5083810" cy="21901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sz="2000" b="1">
                <a:sym typeface="+mn-ea"/>
              </a:rPr>
              <a:t>10. </a:t>
            </a:r>
            <a:r>
              <a:rPr lang="en-US" altLang="en-US" sz="2000" b="1">
                <a:sym typeface="+mn-ea"/>
              </a:rPr>
              <a:t>Claim: Carbon pollution is a health hazard.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Carbon dioxide (CO2) is an odorless invisible trace gas that is plant food and it is essential to life on the planet. It is not a pollutant</a:t>
            </a:r>
            <a:endParaRPr lang="en-US" altLang="en-US" sz="2000" b="1">
              <a:sym typeface="+mn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7310" y="3428365"/>
            <a:ext cx="6844030" cy="30048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700" y="2691130"/>
            <a:ext cx="4424045" cy="41357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489835" y="210820"/>
            <a:ext cx="7212330" cy="852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sz="2400" b="1"/>
          </a:p>
        </p:txBody>
      </p:sp>
      <p:sp>
        <p:nvSpPr>
          <p:cNvPr id="5" name="Text Box 4"/>
          <p:cNvSpPr txBox="1"/>
          <p:nvPr/>
        </p:nvSpPr>
        <p:spPr>
          <a:xfrm>
            <a:off x="3306445" y="210820"/>
            <a:ext cx="5490845" cy="448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400" b="1">
                <a:sym typeface="+mn-ea"/>
              </a:rPr>
              <a:t>Eleven Empty Climate Claims (cont)</a:t>
            </a:r>
            <a:endParaRPr lang="en-CA" altLang="en-US" sz="2400" b="1"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04165" y="747395"/>
            <a:ext cx="11426190" cy="17252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sz="2000" b="1">
                <a:sym typeface="+mn-ea"/>
              </a:rPr>
              <a:t>11. </a:t>
            </a:r>
            <a:r>
              <a:rPr lang="en-US" altLang="en-US" sz="2000" b="1">
                <a:sym typeface="+mn-ea"/>
              </a:rPr>
              <a:t>Claim: CO2-induced climate change is threatening global food production and harming natural ecosystems.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The vitality of global vegetation in both managed and unmanaged ecosystems is better off now than it was a hundred years ago, 50 years ago, or even a mere two-to-three decades ago thanks in part to CO2.</a:t>
            </a:r>
            <a:endParaRPr lang="en-US" altLang="en-US" sz="2000" b="1"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360" y="2319655"/>
            <a:ext cx="8860790" cy="428879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9074785" y="3118485"/>
            <a:ext cx="2822575" cy="2690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CA" altLang="en-US" b="1"/>
              <a:t>Source for Detailed References:</a:t>
            </a:r>
            <a:endParaRPr lang="en-CA" altLang="en-US" b="1"/>
          </a:p>
          <a:p>
            <a:r>
              <a:rPr lang="en-CA" altLang="en-US" b="1">
                <a:hlinkClick r:id="rId2" action="ppaction://hlinkfile">
                  <a:extLst>
                    <a:ext uri="{DAF060AB-1E55-43B9-8AAB-6FB025537F2F}">
                      <wpsdc:hlinkClr xmlns:wpsdc="http://www.wps.cn/officeDocument/2017/drawingmlCustomData" val="FF0000"/>
                      <wpsdc:folHlinkClr xmlns:wpsdc="http://www.wps.cn/officeDocument/2017/drawingmlCustomData" val="7E1FAD"/>
                      <wpsdc:hlinkUnderline xmlns:wpsdc="http://www.wps.cn/officeDocument/2017/drawingmlCustomData" val="1"/>
                    </a:ext>
                  </a:extLst>
                </a:hlinkClick>
              </a:rPr>
              <a:t>ACRES</a:t>
            </a:r>
            <a:r>
              <a:rPr lang="en-US" altLang="en-CA" b="1">
                <a:hlinkClick r:id="rId2" action="ppaction://hlinkfile">
                  <a:extLst>
                    <a:ext uri="{DAF060AB-1E55-43B9-8AAB-6FB025537F2F}">
                      <wpsdc:hlinkClr xmlns:wpsdc="http://www.wps.cn/officeDocument/2017/drawingmlCustomData" val="FF0000"/>
                      <wpsdc:folHlinkClr xmlns:wpsdc="http://www.wps.cn/officeDocument/2017/drawingmlCustomData" val="7E1FAD"/>
                      <wpsdc:hlinkUnderline xmlns:wpsdc="http://www.wps.cn/officeDocument/2017/drawingmlCustomData" val="1"/>
                    </a:ext>
                  </a:extLst>
                </a:hlinkClick>
              </a:rPr>
              <a:t>E</a:t>
            </a:r>
            <a:r>
              <a:rPr lang="en-CA" altLang="en-US" b="1">
                <a:hlinkClick r:id="rId2" action="ppaction://hlinkfile">
                  <a:extLst>
                    <a:ext uri="{DAF060AB-1E55-43B9-8AAB-6FB025537F2F}">
                      <wpsdc:hlinkClr xmlns:wpsdc="http://www.wps.cn/officeDocument/2017/drawingmlCustomData" val="FF0000"/>
                      <wpsdc:folHlinkClr xmlns:wpsdc="http://www.wps.cn/officeDocument/2017/drawingmlCustomData" val="7E1FAD"/>
                      <wpsdc:hlinkUnderline xmlns:wpsdc="http://www.wps.cn/officeDocument/2017/drawingmlCustomData" val="1"/>
                    </a:ext>
                  </a:extLst>
                </a:hlinkClick>
              </a:rPr>
              <a:t>ARCH</a:t>
            </a:r>
            <a:endParaRPr lang="en-CA" altLang="en-US" b="1"/>
          </a:p>
          <a:p>
            <a:r>
              <a:rPr lang="en-US" altLang="en-US" b="1"/>
              <a:t>Climate Alarmist </a:t>
            </a:r>
            <a:br>
              <a:rPr lang="en-US" altLang="en-US" b="1"/>
            </a:br>
            <a:r>
              <a:rPr lang="en-US" altLang="en-US" b="1"/>
              <a:t>Claim Rebuttals</a:t>
            </a:r>
            <a:endParaRPr lang="en-US" altLang="en-US" b="1"/>
          </a:p>
          <a:p>
            <a:endParaRPr lang="en-US" altLang="en-US" b="1"/>
          </a:p>
        </p:txBody>
      </p: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25750" y="1144270"/>
            <a:ext cx="7639050" cy="546989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128645" y="568960"/>
            <a:ext cx="626745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400" b="1"/>
              <a:t>Climate Change is a three-legged stool. </a:t>
            </a:r>
            <a:br>
              <a:rPr lang="en-US" sz="2400" b="1"/>
            </a:br>
            <a:r>
              <a:rPr lang="en-US" sz="2400" b="1"/>
              <a:t>The claim falls when any premise fails.</a:t>
            </a:r>
            <a:endParaRPr lang="en-US" sz="2400" b="1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752215" y="325120"/>
            <a:ext cx="626745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400" b="1"/>
              <a:t>Yes, There’s Been Some Warming, </a:t>
            </a:r>
            <a:br>
              <a:rPr lang="en-US" sz="2400" b="1"/>
            </a:br>
            <a:r>
              <a:rPr lang="en-US" sz="2400" b="1"/>
              <a:t>    But Should We Be Worried?</a:t>
            </a:r>
            <a:endParaRPr lang="en-US" sz="2400" b="1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566545"/>
            <a:ext cx="6137275" cy="40849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635" y="1850390"/>
            <a:ext cx="5890260" cy="351663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280670" y="5651500"/>
            <a:ext cx="5855970" cy="10242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b="1"/>
              <a:t>Since the LIA, Global Warming consists of two natural components: A steady rise of 0.8C over 140 years with an overlay of Multi-Decadal Oscillations.</a:t>
            </a:r>
            <a:endParaRPr lang="en-US" b="1"/>
          </a:p>
        </p:txBody>
      </p:sp>
      <p:sp>
        <p:nvSpPr>
          <p:cNvPr id="8" name="Text Box 7"/>
          <p:cNvSpPr txBox="1"/>
          <p:nvPr/>
        </p:nvSpPr>
        <p:spPr>
          <a:xfrm>
            <a:off x="6257925" y="5558155"/>
            <a:ext cx="5855970" cy="10242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b="1"/>
              <a:t>The Warming pattern also compares to a climate system </a:t>
            </a:r>
            <a:r>
              <a:rPr lang="en-US" altLang="en-US" b="1"/>
              <a:t>mostly made of a set of complex cycles that mirror astronomical cycles.</a:t>
            </a:r>
            <a:endParaRPr lang="en-US" altLang="en-US" b="1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752600" y="670560"/>
            <a:ext cx="8588375" cy="687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3075305" y="123190"/>
            <a:ext cx="5758815" cy="807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CA" altLang="en-US" sz="2400" b="1"/>
              <a:t>The Climate Change Scare Machine</a:t>
            </a:r>
            <a:endParaRPr lang="en-C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" y="746125"/>
            <a:ext cx="4734560" cy="585343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953000" y="670560"/>
            <a:ext cx="7239000" cy="6026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CA" altLang="en-US" b="1"/>
              <a:t> </a:t>
            </a:r>
            <a:r>
              <a:rPr lang="en-US" altLang="en-US" b="1"/>
              <a:t>Climate Change Scare Machine Cycle: </a:t>
            </a:r>
            <a:r>
              <a:rPr lang="en-CA" b="1"/>
              <a:t>H</a:t>
            </a:r>
            <a:r>
              <a:rPr lang="en-US" altLang="en-US" b="1"/>
              <a:t>ow your tax dollars are converted into alarming messages</a:t>
            </a:r>
            <a:r>
              <a:rPr lang="en-CA" altLang="en-US" b="1"/>
              <a:t>. </a:t>
            </a:r>
            <a:r>
              <a:rPr lang="en-CA" altLang="en-US" b="1">
                <a:sym typeface="+mn-ea"/>
              </a:rPr>
              <a:t>from Jo Nova in 2010 </a:t>
            </a:r>
            <a:r>
              <a:rPr lang="en-US" altLang="en-US" b="1">
                <a:sym typeface="+mn-ea"/>
              </a:rPr>
              <a:t>dollars</a:t>
            </a:r>
            <a:r>
              <a:rPr lang="en-CA" altLang="en-US" b="1">
                <a:sym typeface="+mn-ea"/>
              </a:rPr>
              <a:t>.  </a:t>
            </a:r>
            <a:r>
              <a:rPr lang="en-US" altLang="en-US" b="1"/>
              <a:t>Climate Change Business Journal (CCBJ) released its Q3 2025 edition, </a:t>
            </a:r>
            <a:r>
              <a:rPr lang="en-CA" altLang="en-US" b="1"/>
              <a:t>assessing</a:t>
            </a:r>
            <a:r>
              <a:rPr lang="en-US" altLang="en-US" b="1"/>
              <a:t> the $3.4 trillion </a:t>
            </a:r>
            <a:r>
              <a:rPr lang="en-US" altLang="en-US" b="1">
                <a:sym typeface="+mn-ea"/>
              </a:rPr>
              <a:t>global </a:t>
            </a:r>
            <a:r>
              <a:rPr lang="en-US" altLang="en-US" b="1"/>
              <a:t>climate change industry</a:t>
            </a:r>
            <a:r>
              <a:rPr lang="en-CA" altLang="en-US" b="1"/>
              <a:t>.  Highlights:</a:t>
            </a:r>
            <a:endParaRPr lang="en-CA" altLang="en-US" b="1"/>
          </a:p>
          <a:p>
            <a:endParaRPr lang="en-CA" altLang="en-US" b="1"/>
          </a:p>
          <a:p>
            <a:r>
              <a:rPr lang="en-US" altLang="en-US" b="1"/>
              <a:t>1) Size &amp; momentum of the CCI</a:t>
            </a:r>
            <a:r>
              <a:rPr lang="en-CA" altLang="en-US" b="1"/>
              <a:t>: I</a:t>
            </a:r>
            <a:r>
              <a:rPr lang="en-US" altLang="en-US" b="1"/>
              <a:t>n 2024, rapid expansion in solar, wind, and EVs</a:t>
            </a:r>
            <a:r>
              <a:rPr lang="en-CA" altLang="en-US" b="1"/>
              <a:t>.  </a:t>
            </a:r>
            <a:r>
              <a:rPr lang="en-US" altLang="en-US" b="1"/>
              <a:t>U.S. accounts for $511 billion (15%)</a:t>
            </a:r>
            <a:r>
              <a:rPr lang="en-CA" altLang="en-US" b="1"/>
              <a:t> of total $3.404 trillion.</a:t>
            </a:r>
            <a:endParaRPr lang="en-CA" altLang="en-US" b="1"/>
          </a:p>
          <a:p>
            <a:endParaRPr lang="en-CA" altLang="en-US" b="1"/>
          </a:p>
          <a:p>
            <a:r>
              <a:rPr lang="en-CA" altLang="en-US" b="1"/>
              <a:t>2) Segments US share: </a:t>
            </a:r>
            <a:r>
              <a:rPr lang="en-US" altLang="en-US" b="1"/>
              <a:t>Carbon Capture &amp; Storage (U.S. 81% of global), Adaptation &amp; Resilience (35%), Research/C&amp;E (35%)</a:t>
            </a:r>
            <a:r>
              <a:rPr lang="en-CA" altLang="en-US" b="1"/>
              <a:t>, </a:t>
            </a:r>
            <a:r>
              <a:rPr lang="en-US" altLang="en-US" b="1"/>
              <a:t>Efficiency Tech/Services (24%), Green Buildings (20%), Energy Storage (20%)</a:t>
            </a:r>
            <a:r>
              <a:rPr lang="en-CA" altLang="en-US" b="1"/>
              <a:t>, </a:t>
            </a:r>
            <a:r>
              <a:rPr lang="en-US" altLang="en-US" b="1"/>
              <a:t>Low-Carbon Power (9%), Transportation (14%), Carbon Markets (6%).</a:t>
            </a:r>
            <a:endParaRPr lang="en-US" altLang="en-US" b="1"/>
          </a:p>
          <a:p>
            <a:endParaRPr lang="en-US" altLang="en-US" b="1"/>
          </a:p>
          <a:p>
            <a:r>
              <a:rPr lang="en-CA" altLang="en-US" b="1"/>
              <a:t>3</a:t>
            </a:r>
            <a:r>
              <a:rPr lang="en-US" altLang="en-US" b="1"/>
              <a:t>) Global electricity generation by</a:t>
            </a:r>
            <a:r>
              <a:rPr lang="en-CA" altLang="en-US" b="1"/>
              <a:t> Wind and Solar:</a:t>
            </a:r>
            <a:endParaRPr lang="en-US" altLang="en-US" b="1"/>
          </a:p>
          <a:p>
            <a:r>
              <a:rPr lang="en-CA" altLang="en-US" b="1"/>
              <a:t>    </a:t>
            </a:r>
            <a:r>
              <a:rPr lang="en-US" altLang="en-US" b="1"/>
              <a:t>Solar industry: $465.6B global, $38.3B U.S. </a:t>
            </a:r>
            <a:endParaRPr lang="en-US" altLang="en-US" b="1"/>
          </a:p>
          <a:p>
            <a:r>
              <a:rPr lang="en-CA" altLang="en-US" b="1"/>
              <a:t>    </a:t>
            </a:r>
            <a:r>
              <a:rPr lang="en-US" altLang="en-US" b="1"/>
              <a:t>Wind industry: $253.9B global, $25.6B U.S. </a:t>
            </a:r>
            <a:endParaRPr lang="en-US" altLang="en-US" b="1"/>
          </a:p>
          <a:p>
            <a:endParaRPr lang="en-US" altLang="en-US" b="1"/>
          </a:p>
          <a:p>
            <a:r>
              <a:rPr lang="en-CA" altLang="en-US" b="1"/>
              <a:t>(Not Included: Cost of Governmental climate bureaucracies)</a:t>
            </a:r>
            <a:endParaRPr lang="en-CA" altLang="en-US" b="1"/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489835" y="210820"/>
            <a:ext cx="7212330" cy="852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sz="2400" b="1"/>
          </a:p>
        </p:txBody>
      </p:sp>
      <p:sp>
        <p:nvSpPr>
          <p:cNvPr id="5" name="Text Box 4"/>
          <p:cNvSpPr txBox="1"/>
          <p:nvPr/>
        </p:nvSpPr>
        <p:spPr>
          <a:xfrm>
            <a:off x="1276985" y="210820"/>
            <a:ext cx="98278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CA" altLang="en-US" sz="2400" b="1">
                <a:sym typeface="+mn-ea"/>
              </a:rPr>
              <a:t>The Scares Ensure Public Support For Funding Climate Initiatives</a:t>
            </a:r>
            <a:endParaRPr lang="en-CA" altLang="en-US" sz="2400" b="1">
              <a:sym typeface="+mn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715" y="1457960"/>
            <a:ext cx="4762500" cy="357187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389255" y="5224780"/>
            <a:ext cx="5012055" cy="16332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000" b="1">
                <a:sym typeface="+mn-ea"/>
              </a:rPr>
              <a:t>CCN (Climate Crisis Network) recyles coordinated scare topics flooding media to keep hysteria alive.  Some of my rebuttals include: </a:t>
            </a:r>
            <a:endParaRPr lang="en-CA" altLang="en-US" sz="2000" b="1"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5525770" y="873125"/>
            <a:ext cx="6111240" cy="5714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en-CA" altLang="en-US" sz="2000" b="1">
              <a:sym typeface="+mn-ea"/>
            </a:endParaRPr>
          </a:p>
          <a:p>
            <a:r>
              <a:rPr lang="en-CA" altLang="en-US" sz="2000" b="1">
                <a:sym typeface="+mn-ea"/>
              </a:rPr>
              <a:t>#1: </a:t>
            </a:r>
            <a:r>
              <a:rPr lang="en-US" altLang="en-US" sz="2000" b="1">
                <a:sym typeface="+mn-ea"/>
              </a:rPr>
              <a:t>Temperatures According to Climate Models</a:t>
            </a:r>
            <a:r>
              <a:rPr lang="en-CA" altLang="en-US" sz="2000" b="1">
                <a:sym typeface="+mn-ea"/>
              </a:rPr>
              <a:t>, </a:t>
            </a:r>
            <a:r>
              <a:rPr lang="en-CA" altLang="en-US" sz="2000" b="1" i="1">
                <a:sym typeface="+mn-ea"/>
              </a:rPr>
              <a:t>failed both hindcasting and forecasting</a:t>
            </a:r>
            <a:r>
              <a:rPr lang="en-CA" altLang="en-US" sz="2000" b="1">
                <a:sym typeface="+mn-ea"/>
              </a:rPr>
              <a:t>.</a:t>
            </a:r>
            <a:endParaRPr lang="en-CA" altLang="en-US" sz="2000" b="1" i="1">
              <a:sym typeface="+mn-ea"/>
            </a:endParaRPr>
          </a:p>
          <a:p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Data vs. Models #2: Droughts and Floods</a:t>
            </a:r>
            <a:r>
              <a:rPr lang="en-CA" altLang="en-US" sz="2000" b="1">
                <a:sym typeface="+mn-ea"/>
              </a:rPr>
              <a:t>, </a:t>
            </a:r>
            <a:r>
              <a:rPr lang="en-US" altLang="en-US" sz="2000" b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deserts or jungles are neither expanding nor shrinking</a:t>
            </a:r>
            <a:r>
              <a:rPr lang="en-CA" altLang="en-US" sz="2000" b="1" i="1">
                <a:sym typeface="+mn-ea"/>
              </a:rPr>
              <a:t> from rainfall.</a:t>
            </a:r>
            <a:endParaRPr lang="en-CA" altLang="en-US" sz="2000" b="1">
              <a:sym typeface="+mn-ea"/>
            </a:endParaRPr>
          </a:p>
          <a:p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Data vs. Models #3: Disasters</a:t>
            </a:r>
            <a:r>
              <a:rPr lang="en-CA" altLang="en-US" sz="2000" b="1">
                <a:sym typeface="+mn-ea"/>
              </a:rPr>
              <a:t>, </a:t>
            </a:r>
            <a:r>
              <a:rPr lang="en-US" altLang="en-US" sz="2000" b="1" i="1">
                <a:sym typeface="+mn-ea"/>
              </a:rPr>
              <a:t>Trends in normalized data show constant, stabilized patterns in most case</a:t>
            </a:r>
            <a:r>
              <a:rPr lang="en-CA" altLang="en-US" sz="2000" b="1" i="1">
                <a:sym typeface="+mn-ea"/>
              </a:rPr>
              <a:t>s.</a:t>
            </a:r>
            <a:endParaRPr lang="en-US" altLang="en-US" sz="2000" b="1" i="1">
              <a:sym typeface="+mn-ea"/>
            </a:endParaRPr>
          </a:p>
          <a:p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Data vs. Models #4: Climates Changing</a:t>
            </a:r>
            <a:r>
              <a:rPr lang="en-CA" altLang="en-US" sz="2000" b="1">
                <a:sym typeface="+mn-ea"/>
              </a:rPr>
              <a:t>, </a:t>
            </a:r>
            <a:r>
              <a:rPr lang="en-US" altLang="en-US" sz="2000" b="1" i="1">
                <a:sym typeface="+mn-ea"/>
              </a:rPr>
              <a:t>At 30-years and more the Köppen</a:t>
            </a:r>
            <a:r>
              <a:rPr lang="en-CA" altLang="en-US" sz="2000" b="1" i="1">
                <a:sym typeface="+mn-ea"/>
              </a:rPr>
              <a:t> </a:t>
            </a:r>
            <a:r>
              <a:rPr lang="en-US" altLang="en-US" sz="2000" b="1" i="1">
                <a:sym typeface="+mn-ea"/>
              </a:rPr>
              <a:t>zones are quite stable</a:t>
            </a:r>
            <a:r>
              <a:rPr lang="en-CA" altLang="en-US" sz="2000" b="1" i="1">
                <a:sym typeface="+mn-ea"/>
              </a:rPr>
              <a:t>.</a:t>
            </a:r>
            <a:endParaRPr lang="en-CA" altLang="en-US" sz="2000" b="1" i="1">
              <a:sym typeface="+mn-ea"/>
            </a:endParaRPr>
          </a:p>
          <a:p>
            <a:endParaRPr lang="en-CA" altLang="en-US" sz="2000" b="1">
              <a:sym typeface="+mn-ea"/>
            </a:endParaRPr>
          </a:p>
          <a:p>
            <a:r>
              <a:rPr lang="en-CA" altLang="en-US" sz="2000" b="1">
                <a:sym typeface="+mn-ea"/>
              </a:rPr>
              <a:t>All topics whacked, but still popping up.</a:t>
            </a:r>
            <a:endParaRPr lang="en-CA" altLang="en-US" sz="2000" b="1"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13715" y="873125"/>
            <a:ext cx="5012055" cy="5918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000" b="1">
                <a:sym typeface="+mn-ea"/>
              </a:rPr>
              <a:t>The Joys of Climate Whack-a-Mole</a:t>
            </a:r>
            <a:endParaRPr lang="en-CA" altLang="en-US" sz="2000" b="1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489835" y="210820"/>
            <a:ext cx="7212330" cy="852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sz="2400" b="1"/>
          </a:p>
        </p:txBody>
      </p:sp>
      <p:sp>
        <p:nvSpPr>
          <p:cNvPr id="5" name="Text Box 4"/>
          <p:cNvSpPr txBox="1"/>
          <p:nvPr/>
        </p:nvSpPr>
        <p:spPr>
          <a:xfrm>
            <a:off x="3306445" y="210820"/>
            <a:ext cx="4819015" cy="448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400" b="1">
                <a:sym typeface="+mn-ea"/>
              </a:rPr>
              <a:t>Eleven Empty Climate Claims</a:t>
            </a:r>
            <a:endParaRPr lang="en-CA" altLang="en-US" sz="2400" b="1"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18440" y="775335"/>
            <a:ext cx="5012055" cy="16332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en-US" sz="2000" b="1">
                <a:sym typeface="+mn-ea"/>
              </a:rPr>
              <a:t>Joseph D’Aleo</a:t>
            </a:r>
            <a:r>
              <a:rPr lang="en-CA" altLang="en-US" sz="2000" b="1">
                <a:sym typeface="+mn-ea"/>
              </a:rPr>
              <a:t> compiled work from experts in the targeted fields.</a:t>
            </a:r>
            <a:endParaRPr lang="en-CA" altLang="en-US" sz="2000" b="1">
              <a:sym typeface="+mn-ea"/>
            </a:endParaRPr>
          </a:p>
          <a:p>
            <a:endParaRPr lang="en-CA" altLang="en-US" sz="2000" b="1">
              <a:sym typeface="+mn-ea"/>
            </a:endParaRPr>
          </a:p>
          <a:p>
            <a:r>
              <a:rPr lang="en-CA" altLang="en-US" sz="2000" b="1">
                <a:sym typeface="+mn-ea"/>
              </a:rPr>
              <a:t>1. </a:t>
            </a:r>
            <a:r>
              <a:rPr lang="en-US" altLang="en-US" sz="2000" b="1">
                <a:sym typeface="+mn-ea"/>
              </a:rPr>
              <a:t>Claim: Heat Waves are increasing at an alarming rate and heat kills.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 They have been decreasing since the 1930s in the U.S. and globally</a:t>
            </a:r>
            <a:endParaRPr lang="en-US" altLang="en-US" sz="2000" b="1">
              <a:sym typeface="+mn-ea"/>
            </a:endParaRPr>
          </a:p>
          <a:p>
            <a:endParaRPr lang="en-US" altLang="en-US" sz="2000" b="1"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5476875" y="861060"/>
            <a:ext cx="6111240" cy="5714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en-CA" altLang="en-US" sz="2000" b="1">
              <a:sym typeface="+mn-ea"/>
            </a:endParaRPr>
          </a:p>
          <a:p>
            <a:r>
              <a:rPr lang="en-CA" altLang="en-US" sz="2000" b="1">
                <a:sym typeface="+mn-ea"/>
              </a:rPr>
              <a:t>2. </a:t>
            </a:r>
            <a:r>
              <a:rPr lang="en-US" altLang="en-US" sz="2000" b="1">
                <a:sym typeface="+mn-ea"/>
              </a:rPr>
              <a:t>Claim: Global warming is causing more hurricanes and stronger hurricanes.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 Hurricane activity is flat to down since 1900, landfalls in the US are declining</a:t>
            </a:r>
            <a:r>
              <a:rPr lang="en-CA" altLang="en-US" sz="2000" b="1">
                <a:sym typeface="+mn-ea"/>
              </a:rPr>
              <a:t>.</a:t>
            </a:r>
            <a:endParaRPr lang="en-CA" altLang="en-US" sz="2000" b="1">
              <a:sym typeface="+mn-ea"/>
            </a:endParaRPr>
          </a:p>
          <a:p>
            <a:endParaRPr lang="en-CA" altLang="en-US" sz="2000" b="1">
              <a:sym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2330" y="2713355"/>
            <a:ext cx="7284720" cy="41446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" y="2987040"/>
            <a:ext cx="4232910" cy="39452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489835" y="210820"/>
            <a:ext cx="7212330" cy="852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sz="2400" b="1"/>
          </a:p>
        </p:txBody>
      </p:sp>
      <p:sp>
        <p:nvSpPr>
          <p:cNvPr id="5" name="Text Box 4"/>
          <p:cNvSpPr txBox="1"/>
          <p:nvPr/>
        </p:nvSpPr>
        <p:spPr>
          <a:xfrm>
            <a:off x="3306445" y="210820"/>
            <a:ext cx="5490845" cy="448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400" b="1">
                <a:sym typeface="+mn-ea"/>
              </a:rPr>
              <a:t>Eleven Empty Climate Claims (cont)</a:t>
            </a:r>
            <a:endParaRPr lang="en-CA" altLang="en-US" sz="2400" b="1"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69545" y="1239520"/>
            <a:ext cx="4291330" cy="2195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en-CA" altLang="en-US" sz="2000" b="1">
              <a:sym typeface="+mn-ea"/>
            </a:endParaRPr>
          </a:p>
          <a:p>
            <a:r>
              <a:rPr lang="en-CA" altLang="en-US" sz="2000" b="1">
                <a:sym typeface="+mn-ea"/>
              </a:rPr>
              <a:t>3. </a:t>
            </a:r>
            <a:r>
              <a:rPr lang="en-US" altLang="en-US" sz="2000" b="1">
                <a:sym typeface="+mn-ea"/>
              </a:rPr>
              <a:t>Claim: Global warming is causing more and stronger tornadoes.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 The number of strong tornadoes have declined over the last half century</a:t>
            </a:r>
            <a:endParaRPr lang="en-US" altLang="en-US" sz="2000" b="1"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18440" y="4026535"/>
            <a:ext cx="4522470" cy="5714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en-CA" altLang="en-US" sz="2000" b="1">
              <a:sym typeface="+mn-ea"/>
            </a:endParaRPr>
          </a:p>
          <a:p>
            <a:r>
              <a:rPr lang="en-CA" altLang="en-US" sz="2000" b="1">
                <a:sym typeface="+mn-ea"/>
              </a:rPr>
              <a:t>4. </a:t>
            </a:r>
            <a:r>
              <a:rPr lang="en-US" altLang="en-US" sz="2000" b="1">
                <a:sym typeface="+mn-ea"/>
              </a:rPr>
              <a:t>Claim: Global warming is increasing the magnitude and frequency of droughts and floods.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Droughts and floods have not changed since we’ve been using fossil fuels</a:t>
            </a:r>
            <a:endParaRPr lang="en-US" altLang="en-US" sz="2000" b="1">
              <a:sym typeface="+mn-e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40910" y="3990340"/>
            <a:ext cx="7070725" cy="27565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350" y="659765"/>
            <a:ext cx="4704080" cy="32727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489835" y="210820"/>
            <a:ext cx="7212330" cy="852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sz="2400" b="1"/>
          </a:p>
        </p:txBody>
      </p:sp>
      <p:sp>
        <p:nvSpPr>
          <p:cNvPr id="5" name="Text Box 4"/>
          <p:cNvSpPr txBox="1"/>
          <p:nvPr/>
        </p:nvSpPr>
        <p:spPr>
          <a:xfrm>
            <a:off x="3306445" y="210820"/>
            <a:ext cx="5490845" cy="448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400" b="1">
                <a:sym typeface="+mn-ea"/>
              </a:rPr>
              <a:t>Eleven Empty Climate Claims (cont)</a:t>
            </a:r>
            <a:endParaRPr lang="en-CA" altLang="en-US" sz="2400" b="1"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04165" y="747395"/>
            <a:ext cx="5791835" cy="21901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000" b="1">
                <a:sym typeface="+mn-ea"/>
              </a:rPr>
              <a:t>5. </a:t>
            </a:r>
            <a:r>
              <a:rPr lang="en-US" altLang="en-US" sz="2000" b="1">
                <a:sym typeface="+mn-ea"/>
              </a:rPr>
              <a:t>Claim: Global Warming has increased U.S. Wildfires.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Wildfires have been decreasing since 1800s. The increase in damage in recent years is due to population growth in vulnerable areas and poor forest management.</a:t>
            </a:r>
            <a:endParaRPr lang="en-US" altLang="en-US" sz="2000" b="1"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520815" y="747395"/>
            <a:ext cx="5083810" cy="26816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sz="2000" b="1">
                <a:sym typeface="+mn-ea"/>
              </a:rPr>
              <a:t>6. </a:t>
            </a:r>
            <a:r>
              <a:rPr lang="en-US" altLang="en-US" sz="2000" b="1">
                <a:sym typeface="+mn-ea"/>
              </a:rPr>
              <a:t>Claim: Global warming is causing snow to disappear.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Snowfall is increasing in the fall and winter in the Northern Hemisphere and North America with many records being set.</a:t>
            </a:r>
            <a:endParaRPr lang="en-US" altLang="en-US" sz="2000" b="1">
              <a:sym typeface="+mn-ea"/>
            </a:endParaRPr>
          </a:p>
        </p:txBody>
      </p:sp>
      <p:pic>
        <p:nvPicPr>
          <p:cNvPr id="2" name="Picture 1"/>
          <p:cNvPicPr/>
          <p:nvPr/>
        </p:nvPicPr>
        <p:blipFill>
          <a:blip r:embed="rId1"/>
          <a:stretch>
            <a:fillRect/>
          </a:stretch>
        </p:blipFill>
        <p:spPr>
          <a:xfrm>
            <a:off x="169545" y="3030855"/>
            <a:ext cx="4567555" cy="36118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815" y="2647315"/>
            <a:ext cx="4810125" cy="42106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2489835" y="210820"/>
            <a:ext cx="7212330" cy="852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sz="2400" b="1"/>
          </a:p>
        </p:txBody>
      </p:sp>
      <p:sp>
        <p:nvSpPr>
          <p:cNvPr id="5" name="Text Box 4"/>
          <p:cNvSpPr txBox="1"/>
          <p:nvPr/>
        </p:nvSpPr>
        <p:spPr>
          <a:xfrm>
            <a:off x="3306445" y="210820"/>
            <a:ext cx="5490845" cy="448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altLang="en-US" sz="2400" b="1">
                <a:sym typeface="+mn-ea"/>
              </a:rPr>
              <a:t>Eleven Empty Climate Claims (cont)</a:t>
            </a:r>
            <a:endParaRPr lang="en-CA" altLang="en-US" sz="2400" b="1"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04165" y="747395"/>
            <a:ext cx="11887200" cy="11150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CA" sz="2000" b="1">
                <a:sym typeface="+mn-ea"/>
              </a:rPr>
              <a:t>7. </a:t>
            </a:r>
            <a:r>
              <a:rPr lang="en-US" altLang="en-US" sz="2000" b="1">
                <a:sym typeface="+mn-ea"/>
              </a:rPr>
              <a:t>Claim: Arctic, Antarctic and Greenland ice loss is accelerating due to global warming.</a:t>
            </a:r>
            <a:endParaRPr lang="en-US" altLang="en-US" sz="2000" b="1">
              <a:sym typeface="+mn-ea"/>
            </a:endParaRPr>
          </a:p>
          <a:p>
            <a:r>
              <a:rPr lang="en-US" altLang="en-US" sz="2000" b="1">
                <a:sym typeface="+mn-ea"/>
              </a:rPr>
              <a:t>Fact: The polar ice varies with multidecadal cycles in ocean temperatures. Current levels are comparable to or above historical low levels</a:t>
            </a:r>
            <a:endParaRPr lang="en-US" altLang="en-US" sz="2000" b="1">
              <a:sym typeface="+mn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950" y="2193290"/>
            <a:ext cx="5915025" cy="3994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9975" y="2193290"/>
            <a:ext cx="6042025" cy="39776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5475</Words>
  <Application>WPS Presentation</Application>
  <PresentationFormat>Widescreen</PresentationFormat>
  <Paragraphs>103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SimSun</vt:lpstr>
      <vt:lpstr>Wingdings</vt:lpstr>
      <vt:lpstr>Wingdings</vt:lpstr>
      <vt:lpstr>Microsoft YaHei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Blank Presentation</dc:title>
  <dc:creator>rclut</dc:creator>
  <cp:lastModifiedBy>Ron Clutz</cp:lastModifiedBy>
  <cp:revision>24</cp:revision>
  <dcterms:created xsi:type="dcterms:W3CDTF">2026-06-06T21:13:00Z</dcterms:created>
  <dcterms:modified xsi:type="dcterms:W3CDTF">2026-08-21T15:40:58Z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D15BF03A414145C8B84BE52B74689053_13</vt:lpwstr>
  </property>
</Properties>
</file>